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8" r:id="rId6"/>
    <p:sldId id="266" r:id="rId7"/>
    <p:sldId id="265" r:id="rId8"/>
    <p:sldId id="269" r:id="rId9"/>
    <p:sldId id="261" r:id="rId10"/>
    <p:sldId id="271" r:id="rId11"/>
    <p:sldId id="272" r:id="rId12"/>
    <p:sldId id="273" r:id="rId13"/>
    <p:sldId id="270" r:id="rId14"/>
    <p:sldId id="262" r:id="rId15"/>
    <p:sldId id="274"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CC"/>
    <a:srgbClr val="00FFFF"/>
    <a:srgbClr val="15A9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0" d="100"/>
          <a:sy n="70" d="100"/>
        </p:scale>
        <p:origin x="70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DELL\Downloads\shark\Ribbon%20(July%20Data%20Challenge)\Copy%20of%20Numerist.xlsx" TargetMode="External"/></Relationships>
</file>

<file path=ppt/charts/_rels/chart2.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oleObject" Target="file:///C:\Users\DELL\Downloads\shark\Ribbon%20(July%20Data%20Challenge)\Copy%20of%20Numerist.xlsx" TargetMode="External"/><Relationship Id="rId4" Type="http://schemas.openxmlformats.org/officeDocument/2006/relationships/image" Target="../media/image9.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0-AD44-49E1-BEF3-B5F05658452E}"/>
            </c:ext>
          </c:extLst>
        </c:ser>
        <c:ser>
          <c:idx val="1"/>
          <c:order val="1"/>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1-AD44-49E1-BEF3-B5F05658452E}"/>
            </c:ext>
          </c:extLst>
        </c:ser>
        <c:ser>
          <c:idx val="2"/>
          <c:order val="2"/>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2-AD44-49E1-BEF3-B5F05658452E}"/>
            </c:ext>
          </c:extLst>
        </c:ser>
        <c:ser>
          <c:idx val="3"/>
          <c:order val="3"/>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3-AD44-49E1-BEF3-B5F05658452E}"/>
            </c:ext>
          </c:extLst>
        </c:ser>
        <c:ser>
          <c:idx val="4"/>
          <c:order val="4"/>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4-AD44-49E1-BEF3-B5F05658452E}"/>
            </c:ext>
          </c:extLst>
        </c:ser>
        <c:ser>
          <c:idx val="5"/>
          <c:order val="5"/>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5-AD44-49E1-BEF3-B5F05658452E}"/>
            </c:ext>
          </c:extLst>
        </c:ser>
        <c:ser>
          <c:idx val="6"/>
          <c:order val="6"/>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6-AD44-49E1-BEF3-B5F05658452E}"/>
            </c:ext>
          </c:extLst>
        </c:ser>
        <c:ser>
          <c:idx val="7"/>
          <c:order val="7"/>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7-AD44-49E1-BEF3-B5F05658452E}"/>
            </c:ext>
          </c:extLst>
        </c:ser>
        <c:ser>
          <c:idx val="8"/>
          <c:order val="8"/>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8-AD44-49E1-BEF3-B5F05658452E}"/>
            </c:ext>
          </c:extLst>
        </c:ser>
        <c:ser>
          <c:idx val="9"/>
          <c:order val="9"/>
          <c:spPr>
            <a:blipFill>
              <a:blip xmlns:r="http://schemas.openxmlformats.org/officeDocument/2006/relationships" r:embed="rId3"/>
              <a:stretch>
                <a:fillRect/>
              </a:stretch>
            </a:blipFill>
            <a:ln>
              <a:noFill/>
            </a:ln>
            <a:effectLst/>
          </c:spPr>
          <c:invertIfNegative val="0"/>
          <c:val>
            <c:numLit>
              <c:formatCode>General</c:formatCode>
              <c:ptCount val="10"/>
              <c:pt idx="0">
                <c:v>1</c:v>
              </c:pt>
              <c:pt idx="1">
                <c:v>1</c:v>
              </c:pt>
              <c:pt idx="2">
                <c:v>1</c:v>
              </c:pt>
              <c:pt idx="3">
                <c:v>1</c:v>
              </c:pt>
              <c:pt idx="4">
                <c:v>1</c:v>
              </c:pt>
              <c:pt idx="5">
                <c:v>1</c:v>
              </c:pt>
              <c:pt idx="6">
                <c:v>1</c:v>
              </c:pt>
              <c:pt idx="7">
                <c:v>1</c:v>
              </c:pt>
              <c:pt idx="8">
                <c:v>1</c:v>
              </c:pt>
              <c:pt idx="9">
                <c:v>1</c:v>
              </c:pt>
            </c:numLit>
          </c:val>
          <c:extLst>
            <c:ext xmlns:c16="http://schemas.microsoft.com/office/drawing/2014/chart" uri="{C3380CC4-5D6E-409C-BE32-E72D297353CC}">
              <c16:uniqueId val="{00000009-AD44-49E1-BEF3-B5F05658452E}"/>
            </c:ext>
          </c:extLst>
        </c:ser>
        <c:dLbls>
          <c:showLegendKey val="0"/>
          <c:showVal val="0"/>
          <c:showCatName val="0"/>
          <c:showSerName val="0"/>
          <c:showPercent val="0"/>
          <c:showBubbleSize val="0"/>
        </c:dLbls>
        <c:gapWidth val="0"/>
        <c:overlap val="100"/>
        <c:axId val="577206168"/>
        <c:axId val="585041424"/>
      </c:barChart>
      <c:catAx>
        <c:axId val="577206168"/>
        <c:scaling>
          <c:orientation val="minMax"/>
        </c:scaling>
        <c:delete val="1"/>
        <c:axPos val="b"/>
        <c:majorTickMark val="none"/>
        <c:minorTickMark val="none"/>
        <c:tickLblPos val="nextTo"/>
        <c:crossAx val="585041424"/>
        <c:crosses val="autoZero"/>
        <c:auto val="1"/>
        <c:lblAlgn val="ctr"/>
        <c:lblOffset val="100"/>
        <c:noMultiLvlLbl val="0"/>
      </c:catAx>
      <c:valAx>
        <c:axId val="585041424"/>
        <c:scaling>
          <c:orientation val="minMax"/>
          <c:max val="10"/>
        </c:scaling>
        <c:delete val="1"/>
        <c:axPos val="l"/>
        <c:numFmt formatCode="General" sourceLinked="1"/>
        <c:majorTickMark val="none"/>
        <c:minorTickMark val="none"/>
        <c:tickLblPos val="nextTo"/>
        <c:crossAx val="577206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round/>
    </a:ln>
    <a:effectLst>
      <a:outerShdw blurRad="50800" dist="38100" dir="2700000" algn="tl" rotWithShape="0">
        <a:prstClr val="black">
          <a:alpha val="40000"/>
        </a:prstClr>
      </a:outerShdw>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spPr>
            <a:blipFill>
              <a:blip xmlns:r="http://schemas.openxmlformats.org/officeDocument/2006/relationships" r:embed="rId3"/>
              <a:stretch>
                <a:fillRect/>
              </a:stretch>
            </a:blipFill>
            <a:ln>
              <a:noFill/>
            </a:ln>
            <a:effectLst/>
          </c:spPr>
          <c:invertIfNegative val="0"/>
          <c:val>
            <c:numRef>
              <c:f>'Pivot Sheet'!$F$33:$F$42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0-4F90-46FA-80BC-3AE3FC7C82BE}"/>
            </c:ext>
          </c:extLst>
        </c:ser>
        <c:ser>
          <c:idx val="1"/>
          <c:order val="1"/>
          <c:spPr>
            <a:blipFill>
              <a:blip xmlns:r="http://schemas.openxmlformats.org/officeDocument/2006/relationships" r:embed="rId3"/>
              <a:stretch>
                <a:fillRect/>
              </a:stretch>
            </a:blipFill>
            <a:ln>
              <a:noFill/>
            </a:ln>
            <a:effectLst/>
          </c:spPr>
          <c:invertIfNegative val="0"/>
          <c:val>
            <c:numRef>
              <c:f>'Pivot Sheet'!$G$33:$G$42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1-4F90-46FA-80BC-3AE3FC7C82BE}"/>
            </c:ext>
          </c:extLst>
        </c:ser>
        <c:ser>
          <c:idx val="2"/>
          <c:order val="2"/>
          <c:spPr>
            <a:blipFill>
              <a:blip xmlns:r="http://schemas.openxmlformats.org/officeDocument/2006/relationships" r:embed="rId3"/>
              <a:stretch>
                <a:fillRect/>
              </a:stretch>
            </a:blipFill>
            <a:ln>
              <a:noFill/>
            </a:ln>
            <a:effectLst/>
          </c:spPr>
          <c:invertIfNegative val="0"/>
          <c:val>
            <c:numRef>
              <c:f>'Pivot Sheet'!$H$33:$H$42</c:f>
              <c:numCache>
                <c:formatCode>General</c:formatCode>
                <c:ptCount val="10"/>
                <c:pt idx="0">
                  <c:v>1</c:v>
                </c:pt>
                <c:pt idx="1">
                  <c:v>1</c:v>
                </c:pt>
                <c:pt idx="2">
                  <c:v>1</c:v>
                </c:pt>
                <c:pt idx="3">
                  <c:v>1</c:v>
                </c:pt>
                <c:pt idx="4">
                  <c:v>1</c:v>
                </c:pt>
                <c:pt idx="5">
                  <c:v>1</c:v>
                </c:pt>
                <c:pt idx="6">
                  <c:v>1</c:v>
                </c:pt>
                <c:pt idx="7">
                  <c:v>1</c:v>
                </c:pt>
                <c:pt idx="8">
                  <c:v>1</c:v>
                </c:pt>
                <c:pt idx="9">
                  <c:v>1</c:v>
                </c:pt>
              </c:numCache>
            </c:numRef>
          </c:val>
          <c:extLst>
            <c:ext xmlns:c16="http://schemas.microsoft.com/office/drawing/2014/chart" uri="{C3380CC4-5D6E-409C-BE32-E72D297353CC}">
              <c16:uniqueId val="{00000002-4F90-46FA-80BC-3AE3FC7C82BE}"/>
            </c:ext>
          </c:extLst>
        </c:ser>
        <c:ser>
          <c:idx val="3"/>
          <c:order val="3"/>
          <c:spPr>
            <a:blipFill>
              <a:blip xmlns:r="http://schemas.openxmlformats.org/officeDocument/2006/relationships" r:embed="rId3"/>
              <a:stretch>
                <a:fillRect/>
              </a:stretch>
            </a:blipFill>
            <a:ln>
              <a:noFill/>
            </a:ln>
            <a:effectLst/>
          </c:spPr>
          <c:invertIfNegative val="0"/>
          <c:val>
            <c:numRef>
              <c:f>'Pivot Sheet'!$I$33:$I$42</c:f>
              <c:numCache>
                <c:formatCode>General</c:formatCode>
                <c:ptCount val="10"/>
                <c:pt idx="0">
                  <c:v>1</c:v>
                </c:pt>
                <c:pt idx="1">
                  <c:v>1</c:v>
                </c:pt>
                <c:pt idx="2">
                  <c:v>1</c:v>
                </c:pt>
                <c:pt idx="3">
                  <c:v>1</c:v>
                </c:pt>
                <c:pt idx="4">
                  <c:v>1</c:v>
                </c:pt>
                <c:pt idx="5">
                  <c:v>1</c:v>
                </c:pt>
                <c:pt idx="6">
                  <c:v>1</c:v>
                </c:pt>
                <c:pt idx="7">
                  <c:v>1</c:v>
                </c:pt>
                <c:pt idx="8">
                  <c:v>1</c:v>
                </c:pt>
                <c:pt idx="9">
                  <c:v>0</c:v>
                </c:pt>
              </c:numCache>
            </c:numRef>
          </c:val>
          <c:extLst>
            <c:ext xmlns:c16="http://schemas.microsoft.com/office/drawing/2014/chart" uri="{C3380CC4-5D6E-409C-BE32-E72D297353CC}">
              <c16:uniqueId val="{00000003-4F90-46FA-80BC-3AE3FC7C82BE}"/>
            </c:ext>
          </c:extLst>
        </c:ser>
        <c:ser>
          <c:idx val="4"/>
          <c:order val="4"/>
          <c:spPr>
            <a:blipFill>
              <a:blip xmlns:r="http://schemas.openxmlformats.org/officeDocument/2006/relationships" r:embed="rId4"/>
              <a:stretch>
                <a:fillRect/>
              </a:stretch>
            </a:blipFill>
            <a:ln>
              <a:noFill/>
            </a:ln>
            <a:effectLst/>
          </c:spPr>
          <c:invertIfNegative val="0"/>
          <c:val>
            <c:numRef>
              <c:f>'Pivot Sheet'!$J$33:$J$42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4-4F90-46FA-80BC-3AE3FC7C82BE}"/>
            </c:ext>
          </c:extLst>
        </c:ser>
        <c:ser>
          <c:idx val="5"/>
          <c:order val="5"/>
          <c:spPr>
            <a:blipFill>
              <a:blip xmlns:r="http://schemas.openxmlformats.org/officeDocument/2006/relationships" r:embed="rId4"/>
              <a:stretch>
                <a:fillRect/>
              </a:stretch>
            </a:blipFill>
            <a:ln>
              <a:noFill/>
            </a:ln>
            <a:effectLst/>
          </c:spPr>
          <c:invertIfNegative val="0"/>
          <c:val>
            <c:numRef>
              <c:f>'Pivot Sheet'!$K$33:$K$42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5-4F90-46FA-80BC-3AE3FC7C82BE}"/>
            </c:ext>
          </c:extLst>
        </c:ser>
        <c:ser>
          <c:idx val="6"/>
          <c:order val="6"/>
          <c:spPr>
            <a:blipFill>
              <a:blip xmlns:r="http://schemas.openxmlformats.org/officeDocument/2006/relationships" r:embed="rId4"/>
              <a:stretch>
                <a:fillRect/>
              </a:stretch>
            </a:blipFill>
            <a:ln>
              <a:noFill/>
            </a:ln>
            <a:effectLst/>
          </c:spPr>
          <c:invertIfNegative val="0"/>
          <c:val>
            <c:numRef>
              <c:f>'Pivot Sheet'!$L$33:$L$42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6-4F90-46FA-80BC-3AE3FC7C82BE}"/>
            </c:ext>
          </c:extLst>
        </c:ser>
        <c:ser>
          <c:idx val="7"/>
          <c:order val="7"/>
          <c:spPr>
            <a:blipFill>
              <a:blip xmlns:r="http://schemas.openxmlformats.org/officeDocument/2006/relationships" r:embed="rId4"/>
              <a:stretch>
                <a:fillRect/>
              </a:stretch>
            </a:blipFill>
            <a:ln>
              <a:noFill/>
            </a:ln>
            <a:effectLst/>
          </c:spPr>
          <c:invertIfNegative val="0"/>
          <c:val>
            <c:numRef>
              <c:f>'Pivot Sheet'!$M$33:$M$42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7-4F90-46FA-80BC-3AE3FC7C82BE}"/>
            </c:ext>
          </c:extLst>
        </c:ser>
        <c:ser>
          <c:idx val="8"/>
          <c:order val="8"/>
          <c:spPr>
            <a:blipFill>
              <a:blip xmlns:r="http://schemas.openxmlformats.org/officeDocument/2006/relationships" r:embed="rId4"/>
              <a:stretch>
                <a:fillRect/>
              </a:stretch>
            </a:blipFill>
            <a:ln>
              <a:noFill/>
            </a:ln>
            <a:effectLst/>
          </c:spPr>
          <c:invertIfNegative val="0"/>
          <c:val>
            <c:numRef>
              <c:f>'Pivot Sheet'!$N$33:$N$42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8-4F90-46FA-80BC-3AE3FC7C82BE}"/>
            </c:ext>
          </c:extLst>
        </c:ser>
        <c:ser>
          <c:idx val="9"/>
          <c:order val="9"/>
          <c:spPr>
            <a:blipFill>
              <a:blip xmlns:r="http://schemas.openxmlformats.org/officeDocument/2006/relationships" r:embed="rId4"/>
              <a:stretch>
                <a:fillRect/>
              </a:stretch>
            </a:blipFill>
            <a:ln>
              <a:noFill/>
            </a:ln>
            <a:effectLst/>
          </c:spPr>
          <c:invertIfNegative val="0"/>
          <c:val>
            <c:numRef>
              <c:f>'Pivot Sheet'!$O$33:$O$42</c:f>
              <c:numCache>
                <c:formatCode>General</c:formatCode>
                <c:ptCount val="10"/>
                <c:pt idx="0">
                  <c:v>0</c:v>
                </c:pt>
                <c:pt idx="1">
                  <c:v>0</c:v>
                </c:pt>
                <c:pt idx="2">
                  <c:v>0</c:v>
                </c:pt>
                <c:pt idx="3">
                  <c:v>0</c:v>
                </c:pt>
                <c:pt idx="4">
                  <c:v>0</c:v>
                </c:pt>
                <c:pt idx="5">
                  <c:v>0</c:v>
                </c:pt>
                <c:pt idx="6">
                  <c:v>0</c:v>
                </c:pt>
                <c:pt idx="7">
                  <c:v>0</c:v>
                </c:pt>
                <c:pt idx="8">
                  <c:v>0</c:v>
                </c:pt>
                <c:pt idx="9">
                  <c:v>0</c:v>
                </c:pt>
              </c:numCache>
            </c:numRef>
          </c:val>
          <c:extLst>
            <c:ext xmlns:c16="http://schemas.microsoft.com/office/drawing/2014/chart" uri="{C3380CC4-5D6E-409C-BE32-E72D297353CC}">
              <c16:uniqueId val="{00000009-4F90-46FA-80BC-3AE3FC7C82BE}"/>
            </c:ext>
          </c:extLst>
        </c:ser>
        <c:dLbls>
          <c:showLegendKey val="0"/>
          <c:showVal val="0"/>
          <c:showCatName val="0"/>
          <c:showSerName val="0"/>
          <c:showPercent val="0"/>
          <c:showBubbleSize val="0"/>
        </c:dLbls>
        <c:gapWidth val="0"/>
        <c:overlap val="100"/>
        <c:axId val="577206168"/>
        <c:axId val="585041424"/>
      </c:barChart>
      <c:catAx>
        <c:axId val="577206168"/>
        <c:scaling>
          <c:orientation val="minMax"/>
        </c:scaling>
        <c:delete val="1"/>
        <c:axPos val="b"/>
        <c:majorTickMark val="none"/>
        <c:minorTickMark val="none"/>
        <c:tickLblPos val="nextTo"/>
        <c:crossAx val="585041424"/>
        <c:crosses val="autoZero"/>
        <c:auto val="1"/>
        <c:lblAlgn val="ctr"/>
        <c:lblOffset val="100"/>
        <c:noMultiLvlLbl val="0"/>
      </c:catAx>
      <c:valAx>
        <c:axId val="585041424"/>
        <c:scaling>
          <c:orientation val="minMax"/>
          <c:max val="10"/>
        </c:scaling>
        <c:delete val="1"/>
        <c:axPos val="l"/>
        <c:numFmt formatCode="General" sourceLinked="1"/>
        <c:majorTickMark val="none"/>
        <c:minorTickMark val="none"/>
        <c:tickLblPos val="nextTo"/>
        <c:crossAx val="577206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5">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926BCC-A93E-46EC-911C-F1E056564E62}"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ADA43D44-3A74-4328-A65E-C4DDC6FD3C53}" type="pres">
      <dgm:prSet presAssocID="{09926BCC-A93E-46EC-911C-F1E056564E62}" presName="outerComposite" presStyleCnt="0">
        <dgm:presLayoutVars>
          <dgm:chMax val="5"/>
          <dgm:dir/>
          <dgm:resizeHandles val="exact"/>
        </dgm:presLayoutVars>
      </dgm:prSet>
      <dgm:spPr/>
    </dgm:pt>
    <dgm:pt modelId="{9B548D2E-18FF-48AE-B785-F3BDFB01C93D}" type="pres">
      <dgm:prSet presAssocID="{09926BCC-A93E-46EC-911C-F1E056564E62}" presName="dummyMaxCanvas" presStyleCnt="0">
        <dgm:presLayoutVars/>
      </dgm:prSet>
      <dgm:spPr/>
    </dgm:pt>
  </dgm:ptLst>
  <dgm:cxnLst>
    <dgm:cxn modelId="{7BC57BDE-BFB3-46EA-AE02-3FA97B4015D1}" type="presOf" srcId="{09926BCC-A93E-46EC-911C-F1E056564E62}" destId="{ADA43D44-3A74-4328-A65E-C4DDC6FD3C53}" srcOrd="0" destOrd="0" presId="urn:microsoft.com/office/officeart/2005/8/layout/vProcess5"/>
    <dgm:cxn modelId="{81CC9F9E-A554-49DE-AED1-3CAC51DD49A3}" type="presParOf" srcId="{ADA43D44-3A74-4328-A65E-C4DDC6FD3C53}" destId="{9B548D2E-18FF-48AE-B785-F3BDFB01C93D}" srcOrd="0"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g>
</file>

<file path=ppt/media/image12.jpg>
</file>

<file path=ppt/media/image13.jpg>
</file>

<file path=ppt/media/image14.jpg>
</file>

<file path=ppt/media/image17.jpg>
</file>

<file path=ppt/media/image2.png>
</file>

<file path=ppt/media/image3.png>
</file>

<file path=ppt/media/image4.jpg>
</file>

<file path=ppt/media/image5.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083116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316389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544568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4831C2-0115-4225-9F31-3605CC9C83E7}"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312822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4831C2-0115-4225-9F31-3605CC9C83E7}"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291290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4831C2-0115-4225-9F31-3605CC9C83E7}" type="datetimeFigureOut">
              <a:rPr lang="en-US" smtClean="0"/>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699803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831C2-0115-4225-9F31-3605CC9C83E7}" type="datetimeFigureOut">
              <a:rPr lang="en-US" smtClean="0"/>
              <a:t>8/13/2023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93053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4831C2-0115-4225-9F31-3605CC9C83E7}" type="datetimeFigureOut">
              <a:rPr lang="en-US" smtClean="0"/>
              <a:t>8/13/2023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42231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4831C2-0115-4225-9F31-3605CC9C83E7}" type="datetimeFigureOut">
              <a:rPr lang="en-US" smtClean="0"/>
              <a:t>8/13/2023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1413104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4831C2-0115-4225-9F31-3605CC9C83E7}" type="datetimeFigureOut">
              <a:rPr lang="en-US" smtClean="0"/>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3486454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4831C2-0115-4225-9F31-3605CC9C83E7}" type="datetimeFigureOut">
              <a:rPr lang="en-US" smtClean="0"/>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B12B7B-AE6E-43EC-AA79-0C804A0B1433}" type="slidenum">
              <a:rPr lang="en-US" smtClean="0"/>
              <a:t>‹#›</a:t>
            </a:fld>
            <a:endParaRPr lang="en-US"/>
          </a:p>
        </p:txBody>
      </p:sp>
    </p:spTree>
    <p:extLst>
      <p:ext uri="{BB962C8B-B14F-4D97-AF65-F5344CB8AC3E}">
        <p14:creationId xmlns:p14="http://schemas.microsoft.com/office/powerpoint/2010/main" val="2794091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4831C2-0115-4225-9F31-3605CC9C83E7}" type="datetimeFigureOut">
              <a:rPr lang="en-US" smtClean="0"/>
              <a:t>8/13/2023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B12B7B-AE6E-43EC-AA79-0C804A0B1433}" type="slidenum">
              <a:rPr lang="en-US" smtClean="0"/>
              <a:t>‹#›</a:t>
            </a:fld>
            <a:endParaRPr lang="en-US"/>
          </a:p>
        </p:txBody>
      </p:sp>
    </p:spTree>
    <p:extLst>
      <p:ext uri="{BB962C8B-B14F-4D97-AF65-F5344CB8AC3E}">
        <p14:creationId xmlns:p14="http://schemas.microsoft.com/office/powerpoint/2010/main" val="149829871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witter.com/Originalfemo"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twitter.com/Gbekoilia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jp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oleObject" Target="file:///C:\Users\DELL\Downloads\shark\Ribbon%20(July%20Data%20Challenge)\Copy%20of%20Numerist.xlsx!New%20Pivot!%5bCopy%20of%20Numerist.xlsx%5dNew%20Pivot%20Chart%203"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6.emf"/><Relationship Id="rId5" Type="http://schemas.openxmlformats.org/officeDocument/2006/relationships/oleObject" Target="file:///C:\Users\DELL\Downloads\shark\Ribbon%20(July%20Data%20Challenge)\Copy%20of%20Numerist.xlsx!New%20Pivot!%5bCopy%20of%20Numerist.xlsx%5dNew%20Pivot%20Chart%205" TargetMode="Externa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oleObject" Target="file:///C:\Users\DELL\Downloads\shark\Ribbon%20(July%20Data%20Challenge)\Copy%20of%20Numerist.xlsx!New%20Pivot!%5bCopy%20of%20Numerist.xlsx%5dNew%20Pivot%20Chart%204"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9C1E9-3415-4A4D-B189-D3D9F2997E9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B771BC5-1677-4825-8D4E-B8D32EEB644C}"/>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06C23179-EFB0-4F74-B525-3FCB44369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Rounded Corners 6">
            <a:extLst>
              <a:ext uri="{FF2B5EF4-FFF2-40B4-BE49-F238E27FC236}">
                <a16:creationId xmlns:a16="http://schemas.microsoft.com/office/drawing/2014/main" id="{C42FEAD4-AE2F-48A9-8F13-0AEF56D3A416}"/>
              </a:ext>
            </a:extLst>
          </p:cNvPr>
          <p:cNvSpPr/>
          <p:nvPr/>
        </p:nvSpPr>
        <p:spPr>
          <a:xfrm>
            <a:off x="1862666" y="4632326"/>
            <a:ext cx="3437467" cy="821268"/>
          </a:xfrm>
          <a:prstGeom prst="roundRect">
            <a:avLst/>
          </a:prstGeom>
          <a:solidFill>
            <a:schemeClr val="bg1"/>
          </a:solidFill>
          <a:ln w="2857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Analysis Report</a:t>
            </a:r>
          </a:p>
        </p:txBody>
      </p:sp>
      <p:sp>
        <p:nvSpPr>
          <p:cNvPr id="4" name="TextBox 3">
            <a:extLst>
              <a:ext uri="{FF2B5EF4-FFF2-40B4-BE49-F238E27FC236}">
                <a16:creationId xmlns:a16="http://schemas.microsoft.com/office/drawing/2014/main" id="{87189632-9F54-D58A-9EF2-7B6DB942372C}"/>
              </a:ext>
            </a:extLst>
          </p:cNvPr>
          <p:cNvSpPr txBox="1"/>
          <p:nvPr/>
        </p:nvSpPr>
        <p:spPr>
          <a:xfrm>
            <a:off x="1862665" y="5735637"/>
            <a:ext cx="5384295" cy="369332"/>
          </a:xfrm>
          <a:prstGeom prst="rect">
            <a:avLst/>
          </a:prstGeom>
          <a:noFill/>
        </p:spPr>
        <p:txBody>
          <a:bodyPr wrap="square" rtlCol="0">
            <a:spAutoFit/>
          </a:bodyPr>
          <a:lstStyle/>
          <a:p>
            <a:r>
              <a:rPr lang="en-US" dirty="0"/>
              <a:t>By </a:t>
            </a:r>
            <a:r>
              <a:rPr lang="en-US" dirty="0">
                <a:hlinkClick r:id="rId3"/>
              </a:rPr>
              <a:t>Femi Tunde-Adedipe</a:t>
            </a:r>
            <a:r>
              <a:rPr lang="en-US" dirty="0"/>
              <a:t> and </a:t>
            </a:r>
            <a:r>
              <a:rPr lang="en-US" dirty="0">
                <a:hlinkClick r:id="rId4"/>
              </a:rPr>
              <a:t>Ilias  Shittu-Gbeko </a:t>
            </a:r>
            <a:endParaRPr lang="en-US" dirty="0"/>
          </a:p>
        </p:txBody>
      </p:sp>
    </p:spTree>
    <p:extLst>
      <p:ext uri="{BB962C8B-B14F-4D97-AF65-F5344CB8AC3E}">
        <p14:creationId xmlns:p14="http://schemas.microsoft.com/office/powerpoint/2010/main" val="3321435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363939" y="1651379"/>
            <a:ext cx="6186985" cy="4801314"/>
          </a:xfrm>
          <a:prstGeom prst="rect">
            <a:avLst/>
          </a:prstGeom>
          <a:noFill/>
        </p:spPr>
        <p:txBody>
          <a:bodyPr wrap="square" rtlCol="0">
            <a:spAutoFit/>
          </a:bodyPr>
          <a:lstStyle/>
          <a:p>
            <a:pPr algn="just"/>
            <a:r>
              <a:rPr lang="en-US" sz="1700" dirty="0">
                <a:latin typeface="Congenial Light" panose="02000503040000020004" pitchFamily="2" charset="0"/>
              </a:rPr>
              <a:t>Marketing on the Ribbon app is the way to go but how can this be achieved?</a:t>
            </a:r>
          </a:p>
          <a:p>
            <a:pPr algn="just"/>
            <a:r>
              <a:rPr lang="en-US" sz="1700" dirty="0">
                <a:latin typeface="Congenial Light" panose="02000503040000020004" pitchFamily="2" charset="0"/>
              </a:rPr>
              <a:t>Creating video contents about our services is the best way to enhance our services. This is because, </a:t>
            </a:r>
          </a:p>
          <a:p>
            <a:pPr marL="285750" indent="-285750" algn="just">
              <a:buFont typeface="Courier New" panose="02070309020205020404" pitchFamily="49" charset="0"/>
              <a:buChar char="o"/>
            </a:pPr>
            <a:r>
              <a:rPr lang="en-GB" sz="1700" dirty="0">
                <a:latin typeface="Congenial Light" panose="02000503040000020004" pitchFamily="2" charset="0"/>
              </a:rPr>
              <a:t>87% of marketers say video marketing has helped them drive more sales.</a:t>
            </a:r>
          </a:p>
          <a:p>
            <a:pPr marL="285750" indent="-285750" algn="just">
              <a:buFont typeface="Courier New" panose="02070309020205020404" pitchFamily="49" charset="0"/>
              <a:buChar char="o"/>
            </a:pPr>
            <a:r>
              <a:rPr lang="en-GB" sz="1700" dirty="0">
                <a:latin typeface="Congenial Light" panose="02000503040000020004" pitchFamily="2" charset="0"/>
              </a:rPr>
              <a:t>51% of people are more likely to share videos with friends and family over any other content type. </a:t>
            </a:r>
          </a:p>
          <a:p>
            <a:pPr marL="285750" indent="-285750" algn="just">
              <a:buFont typeface="Courier New" panose="02070309020205020404" pitchFamily="49" charset="0"/>
              <a:buChar char="o"/>
            </a:pPr>
            <a:r>
              <a:rPr lang="en-GB" sz="1700" dirty="0">
                <a:latin typeface="Congenial Light" panose="02000503040000020004" pitchFamily="2" charset="0"/>
              </a:rPr>
              <a:t>More than 54% of marketers say that video is the most valuable content type for achieving social media marketing goals. Yet, video is also the most underutilized format across Facebook, Instagram and Twitter, comprising 14%*, 11% and 5% of each network’s content respectively.</a:t>
            </a:r>
          </a:p>
          <a:p>
            <a:pPr marL="285750" indent="-285750" algn="just">
              <a:buFont typeface="Courier New" panose="02070309020205020404" pitchFamily="49" charset="0"/>
              <a:buChar char="o"/>
            </a:pPr>
            <a:r>
              <a:rPr lang="en-GB" sz="1700" dirty="0">
                <a:latin typeface="Congenial Light" panose="02000503040000020004" pitchFamily="2" charset="0"/>
              </a:rPr>
              <a:t>93% of companies have acquired new customer(s) via social media video.</a:t>
            </a:r>
          </a:p>
          <a:p>
            <a:pPr algn="just"/>
            <a:r>
              <a:rPr lang="en-GB" sz="1700" dirty="0">
                <a:latin typeface="Congenial Light" panose="02000503040000020004" pitchFamily="2" charset="0"/>
              </a:rPr>
              <a:t>In addition to video contents; 26% of people say they are more likely to share social media posts with family and friends. This can also be exploited alongside video form content.</a:t>
            </a:r>
          </a:p>
        </p:txBody>
      </p:sp>
      <p:pic>
        <p:nvPicPr>
          <p:cNvPr id="7" name="Picture 6" descr="Film reel and slate">
            <a:extLst>
              <a:ext uri="{FF2B5EF4-FFF2-40B4-BE49-F238E27FC236}">
                <a16:creationId xmlns:a16="http://schemas.microsoft.com/office/drawing/2014/main" id="{D14A1AE4-1514-2DEA-D002-0F9963984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0926" y="1930726"/>
            <a:ext cx="5277135" cy="3841845"/>
          </a:xfrm>
          <a:prstGeom prst="rect">
            <a:avLst/>
          </a:prstGeom>
        </p:spPr>
      </p:pic>
    </p:spTree>
    <p:extLst>
      <p:ext uri="{BB962C8B-B14F-4D97-AF65-F5344CB8AC3E}">
        <p14:creationId xmlns:p14="http://schemas.microsoft.com/office/powerpoint/2010/main" val="3716351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descr="A yellow sign with a shark on it&#10;&#10;Description automatically generated">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pic>
        <p:nvPicPr>
          <p:cNvPr id="10" name="Picture 9" descr="Video camera on stand recording man presenting and holding laptop with one hand">
            <a:extLst>
              <a:ext uri="{FF2B5EF4-FFF2-40B4-BE49-F238E27FC236}">
                <a16:creationId xmlns:a16="http://schemas.microsoft.com/office/drawing/2014/main" id="{667B7B79-A82F-2419-FCC6-2A63F8AE1D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3745" y="1796492"/>
            <a:ext cx="5753667" cy="3835778"/>
          </a:xfrm>
          <a:prstGeom prst="rect">
            <a:avLst/>
          </a:prstGeom>
        </p:spPr>
      </p:pic>
      <p:graphicFrame>
        <p:nvGraphicFramePr>
          <p:cNvPr id="31" name="TextBox 2">
            <a:extLst>
              <a:ext uri="{FF2B5EF4-FFF2-40B4-BE49-F238E27FC236}">
                <a16:creationId xmlns:a16="http://schemas.microsoft.com/office/drawing/2014/main" id="{DA87BF67-16C1-9CCE-2EC3-7F246E065682}"/>
              </a:ext>
            </a:extLst>
          </p:cNvPr>
          <p:cNvGraphicFramePr/>
          <p:nvPr>
            <p:extLst>
              <p:ext uri="{D42A27DB-BD31-4B8C-83A1-F6EECF244321}">
                <p14:modId xmlns:p14="http://schemas.microsoft.com/office/powerpoint/2010/main" val="3820442190"/>
              </p:ext>
            </p:extLst>
          </p:nvPr>
        </p:nvGraphicFramePr>
        <p:xfrm>
          <a:off x="6233745" y="1748918"/>
          <a:ext cx="5732060" cy="48597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9E5664BF-E4F9-2575-A579-94DE87A7765B}"/>
              </a:ext>
            </a:extLst>
          </p:cNvPr>
          <p:cNvSpPr txBox="1"/>
          <p:nvPr/>
        </p:nvSpPr>
        <p:spPr>
          <a:xfrm>
            <a:off x="4864" y="1796492"/>
            <a:ext cx="6084821" cy="5078313"/>
          </a:xfrm>
          <a:prstGeom prst="rect">
            <a:avLst/>
          </a:prstGeom>
          <a:noFill/>
        </p:spPr>
        <p:txBody>
          <a:bodyPr wrap="square" rtlCol="0">
            <a:spAutoFit/>
          </a:bodyPr>
          <a:lstStyle/>
          <a:p>
            <a:r>
              <a:rPr lang="en-US" sz="1800" dirty="0">
                <a:latin typeface="Congenial Light" panose="02000503040000020004" pitchFamily="2" charset="0"/>
              </a:rPr>
              <a:t>Despite using video form content, we also have to be careful not to go overboard and stick to short-form video contents for marketing our products.</a:t>
            </a:r>
          </a:p>
          <a:p>
            <a:endParaRPr lang="en-US" dirty="0">
              <a:latin typeface="Congenial Light" panose="02000503040000020004" pitchFamily="2" charset="0"/>
            </a:endParaRPr>
          </a:p>
          <a:p>
            <a:r>
              <a:rPr lang="en-US" sz="1800" dirty="0">
                <a:latin typeface="Congenial Light" panose="02000503040000020004" pitchFamily="2" charset="0"/>
              </a:rPr>
              <a:t>The use of short form video as a </a:t>
            </a:r>
            <a:r>
              <a:rPr lang="en-US" dirty="0">
                <a:latin typeface="Congenial Light" panose="02000503040000020004" pitchFamily="2" charset="0"/>
              </a:rPr>
              <a:t>marketing tool is essential because:</a:t>
            </a:r>
          </a:p>
          <a:p>
            <a:pPr marL="285750" indent="-285750">
              <a:buFont typeface="Courier New" panose="02070309020205020404" pitchFamily="49" charset="0"/>
              <a:buChar char="o"/>
            </a:pPr>
            <a:endParaRPr lang="en-US" sz="1800" dirty="0">
              <a:latin typeface="Congenial Light" panose="02000503040000020004" pitchFamily="2" charset="0"/>
            </a:endParaRPr>
          </a:p>
          <a:p>
            <a:pPr marL="285750" indent="-285750">
              <a:buFont typeface="Courier New" panose="02070309020205020404" pitchFamily="49" charset="0"/>
              <a:buChar char="o"/>
            </a:pPr>
            <a:r>
              <a:rPr lang="en-GB" sz="1800" b="0" i="0" dirty="0">
                <a:latin typeface="Congenial Light" panose="02000503040000020004" pitchFamily="2" charset="0"/>
              </a:rPr>
              <a:t>Short-form video offers marketers the highest ROI of any social media marketing strategy.</a:t>
            </a:r>
          </a:p>
          <a:p>
            <a:pPr marL="285750" indent="-285750">
              <a:buFont typeface="Courier New" panose="02070309020205020404" pitchFamily="49" charset="0"/>
              <a:buChar char="o"/>
            </a:pPr>
            <a:r>
              <a:rPr lang="en-GB" sz="1800" dirty="0">
                <a:latin typeface="Congenial Light" panose="02000503040000020004" pitchFamily="2" charset="0"/>
              </a:rPr>
              <a:t>93% of social media marketers who use video say it’s a vital component of their social media video strategy. Even more so if the video is short-form, which consumers find 2.5 times more engaging than long-form video. However, despite being a vital component, video is still widely underutilized across major social media networks.</a:t>
            </a:r>
            <a:endParaRPr lang="en-US" sz="1800" dirty="0">
              <a:latin typeface="Congenial Light" panose="02000503040000020004" pitchFamily="2" charset="0"/>
            </a:endParaRPr>
          </a:p>
          <a:p>
            <a:endParaRPr lang="en-GB" sz="1800" b="0" i="0" dirty="0">
              <a:latin typeface="Congenial Light" panose="02000503040000020004" pitchFamily="2" charset="0"/>
            </a:endParaRPr>
          </a:p>
          <a:p>
            <a:pPr marL="285750" indent="-285750">
              <a:buFont typeface="Courier New" panose="02070309020205020404" pitchFamily="49" charset="0"/>
              <a:buChar char="o"/>
            </a:pPr>
            <a:endParaRPr lang="en-US" dirty="0">
              <a:latin typeface="Congenial Light" panose="02000503040000020004" pitchFamily="2" charset="0"/>
            </a:endParaRPr>
          </a:p>
        </p:txBody>
      </p:sp>
    </p:spTree>
    <p:extLst>
      <p:ext uri="{BB962C8B-B14F-4D97-AF65-F5344CB8AC3E}">
        <p14:creationId xmlns:p14="http://schemas.microsoft.com/office/powerpoint/2010/main" val="4092405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5172502" y="1849566"/>
            <a:ext cx="7110484" cy="4278094"/>
          </a:xfrm>
          <a:prstGeom prst="rect">
            <a:avLst/>
          </a:prstGeom>
          <a:noFill/>
        </p:spPr>
        <p:txBody>
          <a:bodyPr wrap="square" rtlCol="0">
            <a:spAutoFit/>
          </a:bodyPr>
          <a:lstStyle/>
          <a:p>
            <a:r>
              <a:rPr lang="en-US" sz="1700" dirty="0">
                <a:latin typeface="Congenial Light" panose="02000503040000020004" pitchFamily="2" charset="0"/>
              </a:rPr>
              <a:t>Another method to use the Ribbon app for enhancing services is Influencer Marketing.</a:t>
            </a:r>
          </a:p>
          <a:p>
            <a:r>
              <a:rPr lang="en-US" sz="1700" dirty="0">
                <a:latin typeface="Congenial Light" panose="02000503040000020004" pitchFamily="2" charset="0"/>
              </a:rPr>
              <a:t> </a:t>
            </a:r>
            <a:r>
              <a:rPr lang="en-GB" sz="1700" dirty="0">
                <a:latin typeface="Congenial Light" panose="02000503040000020004" pitchFamily="2" charset="0"/>
              </a:rPr>
              <a:t>Influencer marketing is a sort of social media marketing that combines endorsements and product placements from individuals. On social media, influencers have amassed a sizable and active following, and their followers trust the advice they give. Because of this, brands looking to target a certain market and create discussion about their goods or services can benefit from partnering with them.</a:t>
            </a:r>
          </a:p>
          <a:p>
            <a:pPr marL="285750" indent="-285750">
              <a:buFont typeface="Courier New" panose="02070309020205020404" pitchFamily="49" charset="0"/>
              <a:buChar char="o"/>
            </a:pPr>
            <a:endParaRPr lang="en-GB" sz="1700" dirty="0">
              <a:latin typeface="Congenial Light" panose="02000503040000020004" pitchFamily="2" charset="0"/>
            </a:endParaRPr>
          </a:p>
          <a:p>
            <a:r>
              <a:rPr lang="en-GB" sz="1700" dirty="0">
                <a:latin typeface="Congenial Light" panose="02000503040000020004" pitchFamily="2" charset="0"/>
              </a:rPr>
              <a:t>Why Influencer Marketing?</a:t>
            </a:r>
          </a:p>
          <a:p>
            <a:pPr marL="285750" indent="-285750">
              <a:buFont typeface="Courier New" panose="02070309020205020404" pitchFamily="49" charset="0"/>
              <a:buChar char="o"/>
            </a:pPr>
            <a:r>
              <a:rPr lang="en-GB" sz="1700" dirty="0">
                <a:latin typeface="Congenial Light" panose="02000503040000020004" pitchFamily="2" charset="0"/>
              </a:rPr>
              <a:t>Considering 56% of young Americans have purchased a product after seeing a post from someone they follow; influencer marketing can be an incredibly powerful marketing tool for your brand.</a:t>
            </a:r>
          </a:p>
          <a:p>
            <a:pPr marL="285750" indent="-285750">
              <a:buFont typeface="Courier New" panose="02070309020205020404" pitchFamily="49" charset="0"/>
              <a:buChar char="o"/>
            </a:pPr>
            <a:r>
              <a:rPr lang="en-GB" sz="1700" dirty="0">
                <a:latin typeface="Congenial Light" panose="02000503040000020004" pitchFamily="2" charset="0"/>
              </a:rPr>
              <a:t>83% of marketers said influencer marketing was an effective form of marketing. The report also noted that 67% of marketers plan on increasing their budgets for 2023.</a:t>
            </a:r>
          </a:p>
        </p:txBody>
      </p:sp>
      <p:pic>
        <p:nvPicPr>
          <p:cNvPr id="5" name="Picture 4" descr="Smiling in shades">
            <a:extLst>
              <a:ext uri="{FF2B5EF4-FFF2-40B4-BE49-F238E27FC236}">
                <a16:creationId xmlns:a16="http://schemas.microsoft.com/office/drawing/2014/main" id="{C2962597-5577-F44E-F8D3-D2EFCA77FD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8" y="2060361"/>
            <a:ext cx="5020103" cy="3781638"/>
          </a:xfrm>
          <a:prstGeom prst="rect">
            <a:avLst/>
          </a:prstGeom>
        </p:spPr>
      </p:pic>
    </p:spTree>
    <p:extLst>
      <p:ext uri="{BB962C8B-B14F-4D97-AF65-F5344CB8AC3E}">
        <p14:creationId xmlns:p14="http://schemas.microsoft.com/office/powerpoint/2010/main" val="3414654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B61714B7-C590-9F85-4E40-680D01DCE889}"/>
              </a:ext>
            </a:extLst>
          </p:cNvPr>
          <p:cNvSpPr txBox="1"/>
          <p:nvPr/>
        </p:nvSpPr>
        <p:spPr>
          <a:xfrm>
            <a:off x="382136" y="2194533"/>
            <a:ext cx="5964073" cy="3693319"/>
          </a:xfrm>
          <a:prstGeom prst="rect">
            <a:avLst/>
          </a:prstGeom>
          <a:noFill/>
        </p:spPr>
        <p:txBody>
          <a:bodyPr wrap="square" rtlCol="0">
            <a:spAutoFit/>
          </a:bodyPr>
          <a:lstStyle/>
          <a:p>
            <a:pPr algn="just"/>
            <a:r>
              <a:rPr lang="en-GB" dirty="0">
                <a:latin typeface="Congenial Light" panose="02000503040000020004" pitchFamily="2" charset="0"/>
              </a:rPr>
              <a:t>After all other forms of marketing have been carried out, retargeted ads is a </a:t>
            </a:r>
            <a:r>
              <a:rPr lang="en-GB" b="1" dirty="0">
                <a:latin typeface="Congenial Light" panose="02000503040000020004" pitchFamily="2" charset="0"/>
              </a:rPr>
              <a:t>MUST. </a:t>
            </a:r>
          </a:p>
          <a:p>
            <a:pPr algn="just"/>
            <a:r>
              <a:rPr lang="en-GB" dirty="0">
                <a:latin typeface="Congenial Light" panose="02000503040000020004" pitchFamily="2" charset="0"/>
              </a:rPr>
              <a:t>Online advertisements that target users who have already visited your website or app are referred to as retargeted ads or remarketing ads. This can help us attract clients more effectively by connecting with those who are already interested in our goods or services.</a:t>
            </a:r>
          </a:p>
          <a:p>
            <a:pPr algn="just"/>
            <a:endParaRPr lang="en-GB" dirty="0">
              <a:latin typeface="Congenial Light" panose="02000503040000020004" pitchFamily="2" charset="0"/>
            </a:endParaRPr>
          </a:p>
          <a:p>
            <a:pPr algn="just"/>
            <a:r>
              <a:rPr lang="en-GB" dirty="0">
                <a:latin typeface="Congenial Light" panose="02000503040000020004" pitchFamily="2" charset="0"/>
              </a:rPr>
              <a:t>Why retargeted ads?</a:t>
            </a:r>
          </a:p>
          <a:p>
            <a:pPr marL="285750" indent="-285750" algn="just">
              <a:buFont typeface="Courier New" panose="02070309020205020404" pitchFamily="49" charset="0"/>
              <a:buChar char="o"/>
            </a:pPr>
            <a:r>
              <a:rPr lang="en-GB" dirty="0">
                <a:latin typeface="Congenial Light" panose="02000503040000020004" pitchFamily="2" charset="0"/>
              </a:rPr>
              <a:t>Retargeting ads are the most-used among marketers, with 77% of B2B and B2C marketers alike saying they use retargeting as part of their Facebook and Instagram advertising strategies.</a:t>
            </a:r>
            <a:endParaRPr lang="en-US" dirty="0">
              <a:latin typeface="Congenial Light" panose="02000503040000020004" pitchFamily="2" charset="0"/>
            </a:endParaRPr>
          </a:p>
        </p:txBody>
      </p:sp>
      <p:pic>
        <p:nvPicPr>
          <p:cNvPr id="5" name="Picture 4" descr="Close-up of dartboard">
            <a:extLst>
              <a:ext uri="{FF2B5EF4-FFF2-40B4-BE49-F238E27FC236}">
                <a16:creationId xmlns:a16="http://schemas.microsoft.com/office/drawing/2014/main" id="{A72BCC31-B879-E5F5-D1C3-A6A3A0751F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209" y="2194533"/>
            <a:ext cx="5655816" cy="3770544"/>
          </a:xfrm>
          <a:prstGeom prst="rect">
            <a:avLst/>
          </a:prstGeom>
        </p:spPr>
      </p:pic>
    </p:spTree>
    <p:extLst>
      <p:ext uri="{BB962C8B-B14F-4D97-AF65-F5344CB8AC3E}">
        <p14:creationId xmlns:p14="http://schemas.microsoft.com/office/powerpoint/2010/main" val="3536593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User Acquisition and Engagement</a:t>
            </a:r>
          </a:p>
        </p:txBody>
      </p:sp>
      <p:sp>
        <p:nvSpPr>
          <p:cNvPr id="3" name="TextBox 2">
            <a:extLst>
              <a:ext uri="{FF2B5EF4-FFF2-40B4-BE49-F238E27FC236}">
                <a16:creationId xmlns:a16="http://schemas.microsoft.com/office/drawing/2014/main" id="{67651619-7DC2-9A72-C02C-A24189D81C93}"/>
              </a:ext>
            </a:extLst>
          </p:cNvPr>
          <p:cNvSpPr txBox="1"/>
          <p:nvPr/>
        </p:nvSpPr>
        <p:spPr>
          <a:xfrm>
            <a:off x="152398" y="4410838"/>
            <a:ext cx="11957051" cy="2308324"/>
          </a:xfrm>
          <a:prstGeom prst="rect">
            <a:avLst/>
          </a:prstGeom>
          <a:noFill/>
        </p:spPr>
        <p:txBody>
          <a:bodyPr wrap="square" rtlCol="0">
            <a:spAutoFit/>
          </a:bodyPr>
          <a:lstStyle/>
          <a:p>
            <a:r>
              <a:rPr lang="en-US" dirty="0">
                <a:latin typeface="Congenial Light" panose="02000503040000020004" pitchFamily="2" charset="0"/>
              </a:rPr>
              <a:t>Despite the staggering figures for Ribbon’s Daily Active Users, its high level of engagement on posts seen, the app has a long way to go when it comes to user acquisition and engagement when compared to </a:t>
            </a:r>
            <a:r>
              <a:rPr lang="en-US" dirty="0" err="1">
                <a:latin typeface="Congenial Light" panose="02000503040000020004" pitchFamily="2" charset="0"/>
              </a:rPr>
              <a:t>Instantsnaps</a:t>
            </a:r>
            <a:r>
              <a:rPr lang="en-US" dirty="0">
                <a:latin typeface="Congenial Light" panose="02000503040000020004" pitchFamily="2" charset="0"/>
              </a:rPr>
              <a:t>. Although, </a:t>
            </a:r>
            <a:r>
              <a:rPr lang="en-US" dirty="0" err="1">
                <a:latin typeface="Congenial Light" panose="02000503040000020004" pitchFamily="2" charset="0"/>
              </a:rPr>
              <a:t>Instantsnaps</a:t>
            </a:r>
            <a:r>
              <a:rPr lang="en-US" dirty="0">
                <a:latin typeface="Congenial Light" panose="02000503040000020004" pitchFamily="2" charset="0"/>
              </a:rPr>
              <a:t> has </a:t>
            </a:r>
            <a:r>
              <a:rPr lang="en-US" dirty="0" err="1">
                <a:latin typeface="Congenial Light" panose="02000503040000020004" pitchFamily="2" charset="0"/>
              </a:rPr>
              <a:t>exsited</a:t>
            </a:r>
            <a:r>
              <a:rPr lang="en-US" dirty="0">
                <a:latin typeface="Congenial Light" panose="02000503040000020004" pitchFamily="2" charset="0"/>
              </a:rPr>
              <a:t> for quite a while before Ribbon, the success of </a:t>
            </a:r>
            <a:r>
              <a:rPr lang="en-US" dirty="0" err="1">
                <a:latin typeface="Congenial Light" panose="02000503040000020004" pitchFamily="2" charset="0"/>
              </a:rPr>
              <a:t>Instantsnaps</a:t>
            </a:r>
            <a:r>
              <a:rPr lang="en-US" dirty="0">
                <a:latin typeface="Congenial Light" panose="02000503040000020004" pitchFamily="2" charset="0"/>
              </a:rPr>
              <a:t> can be leveraged upon to increase Ribbon’s user acquisition and engagement. </a:t>
            </a:r>
          </a:p>
          <a:p>
            <a:endParaRPr lang="en-US" dirty="0">
              <a:latin typeface="Congenial Light" panose="02000503040000020004" pitchFamily="2" charset="0"/>
            </a:endParaRPr>
          </a:p>
          <a:p>
            <a:r>
              <a:rPr lang="en-US" dirty="0">
                <a:latin typeface="Congenial Light" panose="02000503040000020004" pitchFamily="2" charset="0"/>
              </a:rPr>
              <a:t>The daily active users on </a:t>
            </a:r>
            <a:r>
              <a:rPr lang="en-US" dirty="0" err="1">
                <a:latin typeface="Congenial Light" panose="02000503040000020004" pitchFamily="2" charset="0"/>
              </a:rPr>
              <a:t>Instantsnaps</a:t>
            </a:r>
            <a:r>
              <a:rPr lang="en-US" dirty="0">
                <a:latin typeface="Congenial Light" panose="02000503040000020004" pitchFamily="2" charset="0"/>
              </a:rPr>
              <a:t> has been in an uptrend since 11 July 2023 while Ribbon app has a fluctuating daily active user. On the Ribbon app, the DAU fell by 42% between July 31</a:t>
            </a:r>
            <a:r>
              <a:rPr lang="en-US" baseline="30000" dirty="0">
                <a:latin typeface="Congenial Light" panose="02000503040000020004" pitchFamily="2" charset="0"/>
              </a:rPr>
              <a:t>st</a:t>
            </a:r>
            <a:r>
              <a:rPr lang="en-US" dirty="0">
                <a:latin typeface="Congenial Light" panose="02000503040000020004" pitchFamily="2" charset="0"/>
              </a:rPr>
              <a:t> and August 5</a:t>
            </a:r>
            <a:r>
              <a:rPr lang="en-US" baseline="30000" dirty="0">
                <a:latin typeface="Congenial Light" panose="02000503040000020004" pitchFamily="2" charset="0"/>
              </a:rPr>
              <a:t>th</a:t>
            </a:r>
            <a:r>
              <a:rPr lang="en-US" dirty="0">
                <a:latin typeface="Congenial Light" panose="02000503040000020004" pitchFamily="2" charset="0"/>
              </a:rPr>
              <a:t>. Despite users' accounts being linked between the two apps, only 0.087% of </a:t>
            </a:r>
            <a:r>
              <a:rPr lang="en-US" dirty="0" err="1">
                <a:latin typeface="Congenial Light" panose="02000503040000020004" pitchFamily="2" charset="0"/>
              </a:rPr>
              <a:t>Instantsnaps</a:t>
            </a:r>
            <a:r>
              <a:rPr lang="en-US" dirty="0">
                <a:latin typeface="Congenial Light" panose="02000503040000020004" pitchFamily="2" charset="0"/>
              </a:rPr>
              <a:t> users are on Ribbon.</a:t>
            </a:r>
          </a:p>
        </p:txBody>
      </p:sp>
      <p:graphicFrame>
        <p:nvGraphicFramePr>
          <p:cNvPr id="4" name="Object 3">
            <a:extLst>
              <a:ext uri="{FF2B5EF4-FFF2-40B4-BE49-F238E27FC236}">
                <a16:creationId xmlns:a16="http://schemas.microsoft.com/office/drawing/2014/main" id="{4B9D6528-7439-F357-3719-2132B97CE36C}"/>
              </a:ext>
            </a:extLst>
          </p:cNvPr>
          <p:cNvGraphicFramePr>
            <a:graphicFrameLocks noChangeAspect="1"/>
          </p:cNvGraphicFramePr>
          <p:nvPr>
            <p:extLst>
              <p:ext uri="{D42A27DB-BD31-4B8C-83A1-F6EECF244321}">
                <p14:modId xmlns:p14="http://schemas.microsoft.com/office/powerpoint/2010/main" val="304422210"/>
              </p:ext>
            </p:extLst>
          </p:nvPr>
        </p:nvGraphicFramePr>
        <p:xfrm>
          <a:off x="0" y="1512888"/>
          <a:ext cx="6096000" cy="2857500"/>
        </p:xfrm>
        <a:graphic>
          <a:graphicData uri="http://schemas.openxmlformats.org/presentationml/2006/ole">
            <mc:AlternateContent xmlns:mc="http://schemas.openxmlformats.org/markup-compatibility/2006">
              <mc:Choice xmlns:v="urn:schemas-microsoft-com:vml" Requires="v">
                <p:oleObj name="Worksheet" r:id="rId3" imgW="6248640" imgH="2857617" progId="Excel.Sheet.12">
                  <p:link updateAutomatic="1"/>
                </p:oleObj>
              </mc:Choice>
              <mc:Fallback>
                <p:oleObj name="Worksheet" r:id="rId3" imgW="6248640" imgH="2857617" progId="Excel.Sheet.12">
                  <p:link updateAutomatic="1"/>
                  <p:pic>
                    <p:nvPicPr>
                      <p:cNvPr id="0" name=""/>
                      <p:cNvPicPr/>
                      <p:nvPr/>
                    </p:nvPicPr>
                    <p:blipFill>
                      <a:blip r:embed="rId4"/>
                      <a:stretch>
                        <a:fillRect/>
                      </a:stretch>
                    </p:blipFill>
                    <p:spPr>
                      <a:xfrm>
                        <a:off x="0" y="1512888"/>
                        <a:ext cx="6096000" cy="28575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DBD026EC-B0DF-15FB-FBB5-34BCA5CB4CC6}"/>
              </a:ext>
            </a:extLst>
          </p:cNvPr>
          <p:cNvGraphicFramePr>
            <a:graphicFrameLocks noChangeAspect="1"/>
          </p:cNvGraphicFramePr>
          <p:nvPr>
            <p:extLst>
              <p:ext uri="{D42A27DB-BD31-4B8C-83A1-F6EECF244321}">
                <p14:modId xmlns:p14="http://schemas.microsoft.com/office/powerpoint/2010/main" val="2497818300"/>
              </p:ext>
            </p:extLst>
          </p:nvPr>
        </p:nvGraphicFramePr>
        <p:xfrm>
          <a:off x="6096000" y="1512888"/>
          <a:ext cx="6013450" cy="2787650"/>
        </p:xfrm>
        <a:graphic>
          <a:graphicData uri="http://schemas.openxmlformats.org/presentationml/2006/ole">
            <mc:AlternateContent xmlns:mc="http://schemas.openxmlformats.org/markup-compatibility/2006">
              <mc:Choice xmlns:v="urn:schemas-microsoft-com:vml" Requires="v">
                <p:oleObj name="Worksheet" r:id="rId5" imgW="4581616" imgH="2753047" progId="Excel.Sheet.12">
                  <p:link updateAutomatic="1"/>
                </p:oleObj>
              </mc:Choice>
              <mc:Fallback>
                <p:oleObj name="Worksheet" r:id="rId5" imgW="4581616" imgH="2753047" progId="Excel.Sheet.12">
                  <p:link updateAutomatic="1"/>
                  <p:pic>
                    <p:nvPicPr>
                      <p:cNvPr id="0" name=""/>
                      <p:cNvPicPr/>
                      <p:nvPr/>
                    </p:nvPicPr>
                    <p:blipFill>
                      <a:blip r:embed="rId6"/>
                      <a:stretch>
                        <a:fillRect/>
                      </a:stretch>
                    </p:blipFill>
                    <p:spPr>
                      <a:xfrm>
                        <a:off x="6096000" y="1512888"/>
                        <a:ext cx="6013450" cy="2787650"/>
                      </a:xfrm>
                      <a:prstGeom prst="rect">
                        <a:avLst/>
                      </a:prstGeom>
                    </p:spPr>
                  </p:pic>
                </p:oleObj>
              </mc:Fallback>
            </mc:AlternateContent>
          </a:graphicData>
        </a:graphic>
      </p:graphicFrame>
    </p:spTree>
    <p:extLst>
      <p:ext uri="{BB962C8B-B14F-4D97-AF65-F5344CB8AC3E}">
        <p14:creationId xmlns:p14="http://schemas.microsoft.com/office/powerpoint/2010/main" val="4073794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User Acquisition and Engagement</a:t>
            </a:r>
          </a:p>
        </p:txBody>
      </p:sp>
      <p:sp>
        <p:nvSpPr>
          <p:cNvPr id="3" name="TextBox 2">
            <a:extLst>
              <a:ext uri="{FF2B5EF4-FFF2-40B4-BE49-F238E27FC236}">
                <a16:creationId xmlns:a16="http://schemas.microsoft.com/office/drawing/2014/main" id="{67651619-7DC2-9A72-C02C-A24189D81C93}"/>
              </a:ext>
            </a:extLst>
          </p:cNvPr>
          <p:cNvSpPr txBox="1"/>
          <p:nvPr/>
        </p:nvSpPr>
        <p:spPr>
          <a:xfrm>
            <a:off x="5527342" y="1730010"/>
            <a:ext cx="6100551" cy="5078313"/>
          </a:xfrm>
          <a:prstGeom prst="rect">
            <a:avLst/>
          </a:prstGeom>
          <a:noFill/>
        </p:spPr>
        <p:txBody>
          <a:bodyPr wrap="square" rtlCol="0">
            <a:spAutoFit/>
          </a:bodyPr>
          <a:lstStyle/>
          <a:p>
            <a:r>
              <a:rPr lang="en-US" dirty="0">
                <a:latin typeface="Congenial Light" panose="02000503040000020004" pitchFamily="2" charset="0"/>
              </a:rPr>
              <a:t>Leveraging on </a:t>
            </a:r>
            <a:r>
              <a:rPr lang="en-US" dirty="0" err="1">
                <a:latin typeface="Congenial Light" panose="02000503040000020004" pitchFamily="2" charset="0"/>
              </a:rPr>
              <a:t>Instantsnaps</a:t>
            </a:r>
            <a:r>
              <a:rPr lang="en-US" dirty="0">
                <a:latin typeface="Congenial Light" panose="02000503040000020004" pitchFamily="2" charset="0"/>
              </a:rPr>
              <a:t>, aggressive marketing for Ribbon needs to be carried out on </a:t>
            </a:r>
            <a:r>
              <a:rPr lang="en-US" dirty="0" err="1">
                <a:latin typeface="Congenial Light" panose="02000503040000020004" pitchFamily="2" charset="0"/>
              </a:rPr>
              <a:t>Instantsnaps</a:t>
            </a:r>
            <a:r>
              <a:rPr lang="en-US" dirty="0">
                <a:latin typeface="Congenial Light" panose="02000503040000020004" pitchFamily="2" charset="0"/>
              </a:rPr>
              <a:t>, the option to post simultaneously on both apps without the need to open and post separately on both apps needs to be provided. </a:t>
            </a:r>
          </a:p>
          <a:p>
            <a:endParaRPr lang="en-US" dirty="0">
              <a:latin typeface="Congenial Light" panose="02000503040000020004" pitchFamily="2" charset="0"/>
            </a:endParaRPr>
          </a:p>
          <a:p>
            <a:r>
              <a:rPr lang="en-US" dirty="0">
                <a:latin typeface="Congenial Light" panose="02000503040000020004" pitchFamily="2" charset="0"/>
              </a:rPr>
              <a:t>Other methods which could be explored to improve user acquisition and engagement include</a:t>
            </a:r>
          </a:p>
          <a:p>
            <a:pPr marL="285750" indent="-285750">
              <a:buFont typeface="Courier New" panose="02070309020205020404" pitchFamily="49" charset="0"/>
              <a:buChar char="o"/>
            </a:pPr>
            <a:r>
              <a:rPr lang="en-GB" dirty="0">
                <a:latin typeface="Congenial Light" panose="02000503040000020004" pitchFamily="2" charset="0"/>
              </a:rPr>
              <a:t>App store optimization (organic acquisition)</a:t>
            </a:r>
          </a:p>
          <a:p>
            <a:pPr marL="285750" indent="-285750">
              <a:buFont typeface="Courier New" panose="02070309020205020404" pitchFamily="49" charset="0"/>
              <a:buChar char="o"/>
            </a:pPr>
            <a:r>
              <a:rPr lang="en-GB" dirty="0">
                <a:latin typeface="Congenial Light" panose="02000503040000020004" pitchFamily="2" charset="0"/>
              </a:rPr>
              <a:t>Invest in a retargeting campaign</a:t>
            </a:r>
          </a:p>
          <a:p>
            <a:pPr marL="285750" indent="-285750">
              <a:buFont typeface="Courier New" panose="02070309020205020404" pitchFamily="49" charset="0"/>
              <a:buChar char="o"/>
            </a:pPr>
            <a:endParaRPr lang="en-US" dirty="0">
              <a:latin typeface="Congenial Light" panose="02000503040000020004" pitchFamily="2" charset="0"/>
            </a:endParaRPr>
          </a:p>
          <a:p>
            <a:r>
              <a:rPr lang="en-US" dirty="0">
                <a:latin typeface="Congenial Light" panose="02000503040000020004" pitchFamily="2" charset="0"/>
              </a:rPr>
              <a:t>Finally, there is a need to increase posts visibility. Clearly, when a post is seen, there is high level of engagements. To do this, rather than limiting posts to users followers, it could be better to allow users select a range of topics they are interested in, create an algorithm to group posts under different topics and push these posts to users’ timeline.</a:t>
            </a:r>
          </a:p>
        </p:txBody>
      </p:sp>
      <p:pic>
        <p:nvPicPr>
          <p:cNvPr id="8" name="Picture 7" descr="Two arrows forming one">
            <a:extLst>
              <a:ext uri="{FF2B5EF4-FFF2-40B4-BE49-F238E27FC236}">
                <a16:creationId xmlns:a16="http://schemas.microsoft.com/office/drawing/2014/main" id="{A79BA62D-6E12-85CD-EBB7-FAD9FCD0A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983100">
            <a:off x="760484" y="2120460"/>
            <a:ext cx="3802503" cy="3540171"/>
          </a:xfrm>
          <a:prstGeom prst="rect">
            <a:avLst/>
          </a:prstGeom>
        </p:spPr>
      </p:pic>
    </p:spTree>
    <p:extLst>
      <p:ext uri="{BB962C8B-B14F-4D97-AF65-F5344CB8AC3E}">
        <p14:creationId xmlns:p14="http://schemas.microsoft.com/office/powerpoint/2010/main" val="310792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Actionable Recommendations</a:t>
            </a:r>
          </a:p>
        </p:txBody>
      </p:sp>
      <p:sp>
        <p:nvSpPr>
          <p:cNvPr id="3" name="TextBox 2">
            <a:extLst>
              <a:ext uri="{FF2B5EF4-FFF2-40B4-BE49-F238E27FC236}">
                <a16:creationId xmlns:a16="http://schemas.microsoft.com/office/drawing/2014/main" id="{E4CC4D4A-BF6A-7B54-D78B-AA9DC60B07E8}"/>
              </a:ext>
            </a:extLst>
          </p:cNvPr>
          <p:cNvSpPr txBox="1"/>
          <p:nvPr/>
        </p:nvSpPr>
        <p:spPr>
          <a:xfrm>
            <a:off x="1392072" y="2101755"/>
            <a:ext cx="9048465" cy="4524315"/>
          </a:xfrm>
          <a:prstGeom prst="rect">
            <a:avLst/>
          </a:prstGeom>
          <a:noFill/>
        </p:spPr>
        <p:txBody>
          <a:bodyPr wrap="square" rtlCol="0">
            <a:spAutoFit/>
          </a:bodyPr>
          <a:lstStyle/>
          <a:p>
            <a:pPr marL="285750" indent="-285750">
              <a:buFont typeface="Courier New" panose="02070309020205020404" pitchFamily="49" charset="0"/>
              <a:buChar char="o"/>
            </a:pPr>
            <a:r>
              <a:rPr lang="en-US" dirty="0">
                <a:latin typeface="Congenial Light" panose="02000503040000020004" pitchFamily="2" charset="0"/>
              </a:rPr>
              <a:t>The success of </a:t>
            </a:r>
            <a:r>
              <a:rPr lang="en-US" dirty="0" err="1">
                <a:latin typeface="Congenial Light" panose="02000503040000020004" pitchFamily="2" charset="0"/>
              </a:rPr>
              <a:t>Instantapps</a:t>
            </a:r>
            <a:r>
              <a:rPr lang="en-US" dirty="0">
                <a:latin typeface="Congenial Light" panose="02000503040000020004" pitchFamily="2" charset="0"/>
              </a:rPr>
              <a:t> needs to be leveraged to increase user acquisition and engagement for Ribbon app. Especially using </a:t>
            </a:r>
            <a:r>
              <a:rPr lang="en-US" dirty="0" err="1">
                <a:latin typeface="Congenial Light" panose="02000503040000020004" pitchFamily="2" charset="0"/>
              </a:rPr>
              <a:t>Instantapps</a:t>
            </a:r>
            <a:r>
              <a:rPr lang="en-US" dirty="0">
                <a:latin typeface="Congenial Light" panose="02000503040000020004" pitchFamily="2" charset="0"/>
              </a:rPr>
              <a:t> to market ribbon app</a:t>
            </a:r>
          </a:p>
          <a:p>
            <a:endParaRPr lang="en-US" dirty="0">
              <a:latin typeface="Congenial Light" panose="02000503040000020004" pitchFamily="2" charset="0"/>
            </a:endParaRPr>
          </a:p>
          <a:p>
            <a:pPr marL="285750" indent="-285750">
              <a:buFont typeface="Courier New" panose="02070309020205020404" pitchFamily="49" charset="0"/>
              <a:buChar char="o"/>
            </a:pPr>
            <a:r>
              <a:rPr lang="en-GB" dirty="0">
                <a:latin typeface="Congenial Light" panose="02000503040000020004" pitchFamily="2" charset="0"/>
              </a:rPr>
              <a:t>Find </a:t>
            </a:r>
            <a:r>
              <a:rPr lang="en-GB" dirty="0" err="1">
                <a:latin typeface="Congenial Light" panose="02000503040000020004" pitchFamily="2" charset="0"/>
              </a:rPr>
              <a:t>Instantsnaps</a:t>
            </a:r>
            <a:r>
              <a:rPr lang="en-GB" dirty="0">
                <a:latin typeface="Congenial Light" panose="02000503040000020004" pitchFamily="2" charset="0"/>
              </a:rPr>
              <a:t> features that can be incorporated into ribbon to boost user activity and promote use of both apps.</a:t>
            </a:r>
          </a:p>
          <a:p>
            <a:endParaRPr lang="en-GB" dirty="0">
              <a:latin typeface="Congenial Light" panose="02000503040000020004" pitchFamily="2" charset="0"/>
            </a:endParaRPr>
          </a:p>
          <a:p>
            <a:pPr marL="285750" indent="-285750">
              <a:buFont typeface="Courier New" panose="02070309020205020404" pitchFamily="49" charset="0"/>
              <a:buChar char="o"/>
            </a:pPr>
            <a:r>
              <a:rPr lang="en-GB" dirty="0">
                <a:latin typeface="Congenial Light" panose="02000503040000020004" pitchFamily="2" charset="0"/>
              </a:rPr>
              <a:t>Push posts which interests each user to their timeline. For example, since the data on </a:t>
            </a:r>
            <a:r>
              <a:rPr lang="en-GB" dirty="0" err="1">
                <a:latin typeface="Congenial Light" panose="02000503040000020004" pitchFamily="2" charset="0"/>
              </a:rPr>
              <a:t>Instantsnaps</a:t>
            </a:r>
            <a:r>
              <a:rPr lang="en-GB" dirty="0">
                <a:latin typeface="Congenial Light" panose="02000503040000020004" pitchFamily="2" charset="0"/>
              </a:rPr>
              <a:t> and ribbon is linked, user interests from </a:t>
            </a:r>
            <a:r>
              <a:rPr lang="en-GB" dirty="0" err="1">
                <a:latin typeface="Congenial Light" panose="02000503040000020004" pitchFamily="2" charset="0"/>
              </a:rPr>
              <a:t>Instantsnaps</a:t>
            </a:r>
            <a:r>
              <a:rPr lang="en-GB" dirty="0">
                <a:latin typeface="Congenial Light" panose="02000503040000020004" pitchFamily="2" charset="0"/>
              </a:rPr>
              <a:t> can be pushed to a users’ timeline. Cookies can also be used to track browsing activity, so this can be used to track users interests.</a:t>
            </a:r>
          </a:p>
          <a:p>
            <a:pPr marL="285750" indent="-285750">
              <a:buFont typeface="Courier New" panose="02070309020205020404" pitchFamily="49" charset="0"/>
              <a:buChar char="o"/>
            </a:pPr>
            <a:endParaRPr lang="en-US" dirty="0">
              <a:latin typeface="Congenial Light" panose="02000503040000020004" pitchFamily="2" charset="0"/>
            </a:endParaRPr>
          </a:p>
          <a:p>
            <a:pPr marL="285750" indent="-285750">
              <a:buFont typeface="Courier New" panose="02070309020205020404" pitchFamily="49" charset="0"/>
              <a:buChar char="o"/>
            </a:pPr>
            <a:r>
              <a:rPr lang="en-US" dirty="0">
                <a:latin typeface="Congenial Light" panose="02000503040000020004" pitchFamily="2" charset="0"/>
              </a:rPr>
              <a:t>Create incentives for users with high engagements on the app.</a:t>
            </a:r>
          </a:p>
          <a:p>
            <a:pPr marL="285750" indent="-285750">
              <a:buFont typeface="Courier New" panose="02070309020205020404" pitchFamily="49" charset="0"/>
              <a:buChar char="o"/>
            </a:pPr>
            <a:endParaRPr lang="en-US" dirty="0">
              <a:latin typeface="Congenial Light" panose="02000503040000020004" pitchFamily="2" charset="0"/>
            </a:endParaRPr>
          </a:p>
          <a:p>
            <a:pPr marL="285750" indent="-285750">
              <a:buFont typeface="Courier New" panose="02070309020205020404" pitchFamily="49" charset="0"/>
              <a:buChar char="o"/>
            </a:pPr>
            <a:r>
              <a:rPr lang="en-US" dirty="0">
                <a:latin typeface="Congenial Light" panose="02000503040000020004" pitchFamily="2" charset="0"/>
              </a:rPr>
              <a:t>Make the ribbon app a market hub. Create an avenue for entrepreneurs to market their products on the app. Asides from increasing the apps’ revenue, this also increases user acquisition and engagement.</a:t>
            </a:r>
          </a:p>
        </p:txBody>
      </p:sp>
    </p:spTree>
    <p:extLst>
      <p:ext uri="{BB962C8B-B14F-4D97-AF65-F5344CB8AC3E}">
        <p14:creationId xmlns:p14="http://schemas.microsoft.com/office/powerpoint/2010/main" val="815333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grpSp>
        <p:nvGrpSpPr>
          <p:cNvPr id="30" name="Group 29">
            <a:extLst>
              <a:ext uri="{FF2B5EF4-FFF2-40B4-BE49-F238E27FC236}">
                <a16:creationId xmlns:a16="http://schemas.microsoft.com/office/drawing/2014/main" id="{B354C0DB-7C7D-4B88-B2F9-EE427645ECE6}"/>
              </a:ext>
            </a:extLst>
          </p:cNvPr>
          <p:cNvGrpSpPr/>
          <p:nvPr/>
        </p:nvGrpSpPr>
        <p:grpSpPr>
          <a:xfrm>
            <a:off x="218832" y="1249237"/>
            <a:ext cx="6275100" cy="4468536"/>
            <a:chOff x="3207566" y="1089721"/>
            <a:chExt cx="6275100" cy="4468536"/>
          </a:xfrm>
        </p:grpSpPr>
        <p:grpSp>
          <p:nvGrpSpPr>
            <p:cNvPr id="26" name="Group 25">
              <a:extLst>
                <a:ext uri="{FF2B5EF4-FFF2-40B4-BE49-F238E27FC236}">
                  <a16:creationId xmlns:a16="http://schemas.microsoft.com/office/drawing/2014/main" id="{CA2C29E1-C04B-4E45-84EA-A9CC3ABA7C12}"/>
                </a:ext>
              </a:extLst>
            </p:cNvPr>
            <p:cNvGrpSpPr/>
            <p:nvPr/>
          </p:nvGrpSpPr>
          <p:grpSpPr>
            <a:xfrm>
              <a:off x="3207566" y="2147211"/>
              <a:ext cx="6275100" cy="3411046"/>
              <a:chOff x="2284700" y="2257278"/>
              <a:chExt cx="3912446" cy="3411046"/>
            </a:xfrm>
          </p:grpSpPr>
          <p:grpSp>
            <p:nvGrpSpPr>
              <p:cNvPr id="9" name="Group 8">
                <a:extLst>
                  <a:ext uri="{FF2B5EF4-FFF2-40B4-BE49-F238E27FC236}">
                    <a16:creationId xmlns:a16="http://schemas.microsoft.com/office/drawing/2014/main" id="{035A0626-4569-4667-8BFC-A9605EC89897}"/>
                  </a:ext>
                </a:extLst>
              </p:cNvPr>
              <p:cNvGrpSpPr/>
              <p:nvPr/>
            </p:nvGrpSpPr>
            <p:grpSpPr>
              <a:xfrm>
                <a:off x="2284700" y="2257278"/>
                <a:ext cx="2841358" cy="461665"/>
                <a:chOff x="1329265" y="2059000"/>
                <a:chExt cx="2841358" cy="461665"/>
              </a:xfrm>
            </p:grpSpPr>
            <p:sp>
              <p:nvSpPr>
                <p:cNvPr id="3" name="Arrow: Right 2">
                  <a:extLst>
                    <a:ext uri="{FF2B5EF4-FFF2-40B4-BE49-F238E27FC236}">
                      <a16:creationId xmlns:a16="http://schemas.microsoft.com/office/drawing/2014/main" id="{7EBCCEC9-6835-49C3-A2AD-87400169F6D5}"/>
                    </a:ext>
                  </a:extLst>
                </p:cNvPr>
                <p:cNvSpPr/>
                <p:nvPr/>
              </p:nvSpPr>
              <p:spPr>
                <a:xfrm>
                  <a:off x="1329265" y="2192867"/>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BFFFD2D0-B680-4648-9137-760C9C3607FA}"/>
                    </a:ext>
                  </a:extLst>
                </p:cNvPr>
                <p:cNvSpPr txBox="1"/>
                <p:nvPr/>
              </p:nvSpPr>
              <p:spPr>
                <a:xfrm>
                  <a:off x="1928651" y="2059000"/>
                  <a:ext cx="224197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Executive Summary</a:t>
                  </a:r>
                </a:p>
              </p:txBody>
            </p:sp>
          </p:grpSp>
          <p:grpSp>
            <p:nvGrpSpPr>
              <p:cNvPr id="10" name="Group 9">
                <a:extLst>
                  <a:ext uri="{FF2B5EF4-FFF2-40B4-BE49-F238E27FC236}">
                    <a16:creationId xmlns:a16="http://schemas.microsoft.com/office/drawing/2014/main" id="{10558024-5C2F-4A7E-B6BC-36E260EF33AC}"/>
                  </a:ext>
                </a:extLst>
              </p:cNvPr>
              <p:cNvGrpSpPr/>
              <p:nvPr/>
            </p:nvGrpSpPr>
            <p:grpSpPr>
              <a:xfrm>
                <a:off x="2284700" y="2827055"/>
                <a:ext cx="3511072" cy="461665"/>
                <a:chOff x="1329265" y="2454933"/>
                <a:chExt cx="3511072" cy="461665"/>
              </a:xfrm>
            </p:grpSpPr>
            <p:sp>
              <p:nvSpPr>
                <p:cNvPr id="6" name="Arrow: Right 5">
                  <a:extLst>
                    <a:ext uri="{FF2B5EF4-FFF2-40B4-BE49-F238E27FC236}">
                      <a16:creationId xmlns:a16="http://schemas.microsoft.com/office/drawing/2014/main" id="{1CEDD80E-C8AD-4FC6-80F8-63AEBE54EEC2}"/>
                    </a:ext>
                  </a:extLst>
                </p:cNvPr>
                <p:cNvSpPr/>
                <p:nvPr/>
              </p:nvSpPr>
              <p:spPr>
                <a:xfrm>
                  <a:off x="1329265" y="2562199"/>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BAE657EB-85EE-4152-B75E-EED6AF64C9F3}"/>
                    </a:ext>
                  </a:extLst>
                </p:cNvPr>
                <p:cNvSpPr txBox="1"/>
                <p:nvPr/>
              </p:nvSpPr>
              <p:spPr>
                <a:xfrm>
                  <a:off x="1944737" y="2454933"/>
                  <a:ext cx="28956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Key Metrics and Findings</a:t>
                  </a:r>
                </a:p>
              </p:txBody>
            </p:sp>
          </p:grpSp>
          <p:grpSp>
            <p:nvGrpSpPr>
              <p:cNvPr id="13" name="Group 12">
                <a:extLst>
                  <a:ext uri="{FF2B5EF4-FFF2-40B4-BE49-F238E27FC236}">
                    <a16:creationId xmlns:a16="http://schemas.microsoft.com/office/drawing/2014/main" id="{E5BA2126-81BB-4E6F-A524-264A70CA2C57}"/>
                  </a:ext>
                </a:extLst>
              </p:cNvPr>
              <p:cNvGrpSpPr/>
              <p:nvPr/>
            </p:nvGrpSpPr>
            <p:grpSpPr>
              <a:xfrm>
                <a:off x="2284700" y="3407616"/>
                <a:ext cx="3479802" cy="461665"/>
                <a:chOff x="1329265" y="2701330"/>
                <a:chExt cx="3479802" cy="461665"/>
              </a:xfrm>
            </p:grpSpPr>
            <p:sp>
              <p:nvSpPr>
                <p:cNvPr id="8" name="Arrow: Right 7">
                  <a:extLst>
                    <a:ext uri="{FF2B5EF4-FFF2-40B4-BE49-F238E27FC236}">
                      <a16:creationId xmlns:a16="http://schemas.microsoft.com/office/drawing/2014/main" id="{9ABCD470-730A-401B-B03B-A7AAD811FEC3}"/>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6F1DA6A8-4FD4-4F92-B73D-DF2C79826341}"/>
                    </a:ext>
                  </a:extLst>
                </p:cNvPr>
                <p:cNvSpPr txBox="1"/>
                <p:nvPr/>
              </p:nvSpPr>
              <p:spPr>
                <a:xfrm>
                  <a:off x="1913467" y="2701330"/>
                  <a:ext cx="28956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Success of the App Launch</a:t>
                  </a:r>
                </a:p>
              </p:txBody>
            </p:sp>
          </p:grpSp>
          <p:grpSp>
            <p:nvGrpSpPr>
              <p:cNvPr id="14" name="Group 13">
                <a:extLst>
                  <a:ext uri="{FF2B5EF4-FFF2-40B4-BE49-F238E27FC236}">
                    <a16:creationId xmlns:a16="http://schemas.microsoft.com/office/drawing/2014/main" id="{8090D627-23C4-4352-B783-1A103594FC5B}"/>
                  </a:ext>
                </a:extLst>
              </p:cNvPr>
              <p:cNvGrpSpPr/>
              <p:nvPr/>
            </p:nvGrpSpPr>
            <p:grpSpPr>
              <a:xfrm>
                <a:off x="2284700" y="3950367"/>
                <a:ext cx="3801533" cy="461665"/>
                <a:chOff x="1329265" y="2739823"/>
                <a:chExt cx="3608383" cy="365520"/>
              </a:xfrm>
            </p:grpSpPr>
            <p:sp>
              <p:nvSpPr>
                <p:cNvPr id="15" name="Arrow: Right 14">
                  <a:extLst>
                    <a:ext uri="{FF2B5EF4-FFF2-40B4-BE49-F238E27FC236}">
                      <a16:creationId xmlns:a16="http://schemas.microsoft.com/office/drawing/2014/main" id="{F41689B9-E153-4862-8B7E-1D7EFF49AA78}"/>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0A647278-3E6B-47F5-92B6-5CFCEDB6E175}"/>
                    </a:ext>
                  </a:extLst>
                </p:cNvPr>
                <p:cNvSpPr txBox="1"/>
                <p:nvPr/>
              </p:nvSpPr>
              <p:spPr>
                <a:xfrm>
                  <a:off x="1913466" y="2739823"/>
                  <a:ext cx="3024182" cy="3655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Opportunities for Enhancement</a:t>
                  </a:r>
                </a:p>
              </p:txBody>
            </p:sp>
          </p:grpSp>
          <p:grpSp>
            <p:nvGrpSpPr>
              <p:cNvPr id="17" name="Group 16">
                <a:extLst>
                  <a:ext uri="{FF2B5EF4-FFF2-40B4-BE49-F238E27FC236}">
                    <a16:creationId xmlns:a16="http://schemas.microsoft.com/office/drawing/2014/main" id="{6197E56C-AB9F-4923-B7DD-811115B78957}"/>
                  </a:ext>
                </a:extLst>
              </p:cNvPr>
              <p:cNvGrpSpPr/>
              <p:nvPr/>
            </p:nvGrpSpPr>
            <p:grpSpPr>
              <a:xfrm>
                <a:off x="2284700" y="4619805"/>
                <a:ext cx="3912446" cy="461665"/>
                <a:chOff x="1329265" y="2734523"/>
                <a:chExt cx="3713661" cy="365520"/>
              </a:xfrm>
            </p:grpSpPr>
            <p:sp>
              <p:nvSpPr>
                <p:cNvPr id="18" name="Arrow: Right 17">
                  <a:extLst>
                    <a:ext uri="{FF2B5EF4-FFF2-40B4-BE49-F238E27FC236}">
                      <a16:creationId xmlns:a16="http://schemas.microsoft.com/office/drawing/2014/main" id="{ACD4DDBA-6125-4754-864D-516683A1E930}"/>
                    </a:ext>
                  </a:extLst>
                </p:cNvPr>
                <p:cNvSpPr/>
                <p:nvPr/>
              </p:nvSpPr>
              <p:spPr>
                <a:xfrm>
                  <a:off x="1329265" y="2829931"/>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66001124-B974-4784-BB1E-D381EFED503C}"/>
                    </a:ext>
                  </a:extLst>
                </p:cNvPr>
                <p:cNvSpPr txBox="1"/>
                <p:nvPr/>
              </p:nvSpPr>
              <p:spPr>
                <a:xfrm>
                  <a:off x="1898196" y="2734523"/>
                  <a:ext cx="3144730" cy="365520"/>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User Acquisition and Engagement</a:t>
                  </a:r>
                </a:p>
              </p:txBody>
            </p:sp>
          </p:grpSp>
          <p:grpSp>
            <p:nvGrpSpPr>
              <p:cNvPr id="20" name="Group 19">
                <a:extLst>
                  <a:ext uri="{FF2B5EF4-FFF2-40B4-BE49-F238E27FC236}">
                    <a16:creationId xmlns:a16="http://schemas.microsoft.com/office/drawing/2014/main" id="{25CF0C99-1E95-4F3A-95CC-60EE5CE6217A}"/>
                  </a:ext>
                </a:extLst>
              </p:cNvPr>
              <p:cNvGrpSpPr/>
              <p:nvPr/>
            </p:nvGrpSpPr>
            <p:grpSpPr>
              <a:xfrm>
                <a:off x="2284700" y="5206659"/>
                <a:ext cx="3494986" cy="461665"/>
                <a:chOff x="1329265" y="2428333"/>
                <a:chExt cx="3494986" cy="461665"/>
              </a:xfrm>
            </p:grpSpPr>
            <p:sp>
              <p:nvSpPr>
                <p:cNvPr id="21" name="Arrow: Right 20">
                  <a:extLst>
                    <a:ext uri="{FF2B5EF4-FFF2-40B4-BE49-F238E27FC236}">
                      <a16:creationId xmlns:a16="http://schemas.microsoft.com/office/drawing/2014/main" id="{F55CDD8B-92B8-4FF9-BFA8-8A5BF067C639}"/>
                    </a:ext>
                  </a:extLst>
                </p:cNvPr>
                <p:cNvSpPr/>
                <p:nvPr/>
              </p:nvSpPr>
              <p:spPr>
                <a:xfrm>
                  <a:off x="1329265" y="2562199"/>
                  <a:ext cx="516468" cy="101600"/>
                </a:xfrm>
                <a:prstGeom prst="rightArrow">
                  <a:avLst/>
                </a:prstGeom>
                <a:solidFill>
                  <a:srgbClr val="66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FFFF"/>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8B832B40-6063-47F6-9C10-CA3DEAA05BEC}"/>
                    </a:ext>
                  </a:extLst>
                </p:cNvPr>
                <p:cNvSpPr txBox="1"/>
                <p:nvPr/>
              </p:nvSpPr>
              <p:spPr>
                <a:xfrm>
                  <a:off x="1928651" y="2428333"/>
                  <a:ext cx="2895600" cy="461665"/>
                </a:xfrm>
                <a:prstGeom prst="rect">
                  <a:avLst/>
                </a:prstGeom>
                <a:noFill/>
              </p:spPr>
              <p:txBody>
                <a:bodyPr wrap="square" rtlCol="0">
                  <a:spAutoFit/>
                </a:bodyPr>
                <a:lstStyle/>
                <a:p>
                  <a:endParaRPr lang="en-US" sz="2400" dirty="0">
                    <a:latin typeface="Arial" panose="020B0604020202020204" pitchFamily="34" charset="0"/>
                    <a:cs typeface="Arial" panose="020B0604020202020204" pitchFamily="34" charset="0"/>
                  </a:endParaRPr>
                </a:p>
              </p:txBody>
            </p:sp>
          </p:grpSp>
          <p:sp>
            <p:nvSpPr>
              <p:cNvPr id="25" name="TextBox 24">
                <a:extLst>
                  <a:ext uri="{FF2B5EF4-FFF2-40B4-BE49-F238E27FC236}">
                    <a16:creationId xmlns:a16="http://schemas.microsoft.com/office/drawing/2014/main" id="{2DB50E20-4CA3-41DA-9CB9-9DE7B4FA85E6}"/>
                  </a:ext>
                </a:extLst>
              </p:cNvPr>
              <p:cNvSpPr txBox="1"/>
              <p:nvPr/>
            </p:nvSpPr>
            <p:spPr>
              <a:xfrm>
                <a:off x="2863467" y="5162556"/>
                <a:ext cx="299133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Actionable Recommendations</a:t>
                </a:r>
              </a:p>
            </p:txBody>
          </p:sp>
        </p:grpSp>
        <p:sp>
          <p:nvSpPr>
            <p:cNvPr id="27" name="TextBox 26">
              <a:extLst>
                <a:ext uri="{FF2B5EF4-FFF2-40B4-BE49-F238E27FC236}">
                  <a16:creationId xmlns:a16="http://schemas.microsoft.com/office/drawing/2014/main" id="{B3842BC8-0DD4-4D3B-8ABA-27B2DBAA864B}"/>
                </a:ext>
              </a:extLst>
            </p:cNvPr>
            <p:cNvSpPr txBox="1"/>
            <p:nvPr/>
          </p:nvSpPr>
          <p:spPr>
            <a:xfrm>
              <a:off x="4385732" y="1089721"/>
              <a:ext cx="3986501" cy="646331"/>
            </a:xfrm>
            <a:prstGeom prst="rect">
              <a:avLst/>
            </a:prstGeom>
            <a:noFill/>
          </p:spPr>
          <p:txBody>
            <a:bodyPr wrap="square" rtlCol="0">
              <a:spAutoFit/>
            </a:bodyPr>
            <a:lstStyle/>
            <a:p>
              <a:r>
                <a:rPr lang="en-US" sz="3600" dirty="0">
                  <a:latin typeface="Arial" panose="020B0604020202020204" pitchFamily="34" charset="0"/>
                  <a:cs typeface="Arial" panose="020B0604020202020204" pitchFamily="34" charset="0"/>
                </a:rPr>
                <a:t>Table of Contents</a:t>
              </a:r>
            </a:p>
          </p:txBody>
        </p:sp>
      </p:gr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pic>
        <p:nvPicPr>
          <p:cNvPr id="32" name="Picture 31">
            <a:extLst>
              <a:ext uri="{FF2B5EF4-FFF2-40B4-BE49-F238E27FC236}">
                <a16:creationId xmlns:a16="http://schemas.microsoft.com/office/drawing/2014/main" id="{46F80E32-EF79-43EE-941A-080193FF4FF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800022" y="555676"/>
            <a:ext cx="6863323" cy="6570837"/>
          </a:xfrm>
          <a:prstGeom prst="rect">
            <a:avLst/>
          </a:prstGeom>
        </p:spPr>
      </p:pic>
    </p:spTree>
    <p:extLst>
      <p:ext uri="{BB962C8B-B14F-4D97-AF65-F5344CB8AC3E}">
        <p14:creationId xmlns:p14="http://schemas.microsoft.com/office/powerpoint/2010/main" val="1577165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9B24D778-D405-4A57-98A4-A2E32EDBEA30}"/>
              </a:ext>
            </a:extLst>
          </p:cNvPr>
          <p:cNvSpPr txBox="1"/>
          <p:nvPr/>
        </p:nvSpPr>
        <p:spPr>
          <a:xfrm>
            <a:off x="4131733" y="1016001"/>
            <a:ext cx="2599267"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Executive Summary</a:t>
            </a:r>
          </a:p>
        </p:txBody>
      </p:sp>
      <p:sp>
        <p:nvSpPr>
          <p:cNvPr id="3" name="TextBox 2">
            <a:extLst>
              <a:ext uri="{FF2B5EF4-FFF2-40B4-BE49-F238E27FC236}">
                <a16:creationId xmlns:a16="http://schemas.microsoft.com/office/drawing/2014/main" id="{D2697A75-5C34-7483-E463-8184F9F4943C}"/>
              </a:ext>
            </a:extLst>
          </p:cNvPr>
          <p:cNvSpPr txBox="1"/>
          <p:nvPr/>
        </p:nvSpPr>
        <p:spPr>
          <a:xfrm>
            <a:off x="409432" y="1856096"/>
            <a:ext cx="7588156" cy="4278094"/>
          </a:xfrm>
          <a:prstGeom prst="rect">
            <a:avLst/>
          </a:prstGeom>
          <a:noFill/>
        </p:spPr>
        <p:txBody>
          <a:bodyPr wrap="square" rtlCol="0">
            <a:spAutoFit/>
          </a:bodyPr>
          <a:lstStyle/>
          <a:p>
            <a:pPr algn="just"/>
            <a:r>
              <a:rPr lang="en-US" sz="1600" dirty="0">
                <a:latin typeface="Congenial Light" panose="02000503040000020004" pitchFamily="2" charset="0"/>
              </a:rPr>
              <a:t>July 6</a:t>
            </a:r>
            <a:r>
              <a:rPr lang="en-US" sz="1600" baseline="30000" dirty="0">
                <a:latin typeface="Congenial Light" panose="02000503040000020004" pitchFamily="2" charset="0"/>
              </a:rPr>
              <a:t>th</a:t>
            </a:r>
            <a:r>
              <a:rPr lang="en-US" sz="1600" dirty="0">
                <a:latin typeface="Congenial Light" panose="02000503040000020004" pitchFamily="2" charset="0"/>
              </a:rPr>
              <a:t>, 2023, SocialBlaze launched its latest social media app called Ribbon to the public and it has been 31 days since the launch of the new app. SocialBlaze has another social media app called Instantsnaps which has its data linked to the new Ribbon app</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Since the launch of the new app, there have been over 3 billion installations and sign ups, with its daily active users for the month of July-August exceeding 2.5 billion.</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Despite these staggering metrics, the app also comes with its own shortcomings which will be further discussed in this presentation.</a:t>
            </a:r>
          </a:p>
          <a:p>
            <a:pPr algn="just"/>
            <a:endParaRPr lang="en-US" sz="1600" dirty="0">
              <a:latin typeface="Congenial Light" panose="02000503040000020004" pitchFamily="2" charset="0"/>
            </a:endParaRPr>
          </a:p>
          <a:p>
            <a:pPr algn="just"/>
            <a:r>
              <a:rPr lang="en-US" sz="1600" dirty="0">
                <a:latin typeface="Congenial Light" panose="02000503040000020004" pitchFamily="2" charset="0"/>
              </a:rPr>
              <a:t>This presentation walks the audience through the analysis carried out on the dataset and answers questions such as </a:t>
            </a:r>
          </a:p>
          <a:p>
            <a:pPr marL="285750" indent="-285750" algn="just">
              <a:buFont typeface="Courier New" panose="02070309020205020404" pitchFamily="49" charset="0"/>
              <a:buChar char="o"/>
            </a:pPr>
            <a:r>
              <a:rPr lang="en-US" sz="1600" dirty="0">
                <a:latin typeface="Congenial Light" panose="02000503040000020004" pitchFamily="2" charset="0"/>
              </a:rPr>
              <a:t>Can the launch of the app be considered a success?</a:t>
            </a:r>
          </a:p>
          <a:p>
            <a:pPr marL="285750" indent="-285750" algn="just">
              <a:buFont typeface="Courier New" panose="02070309020205020404" pitchFamily="49" charset="0"/>
              <a:buChar char="o"/>
            </a:pPr>
            <a:r>
              <a:rPr lang="en-GB" sz="1600" dirty="0">
                <a:latin typeface="Congenial Light" panose="02000503040000020004" pitchFamily="2" charset="0"/>
              </a:rPr>
              <a:t>(If the app is a success) How can the success of the app launch be used to further enhance SocialBlaze’s products and services?</a:t>
            </a:r>
            <a:endParaRPr lang="en-US" sz="1600" dirty="0">
              <a:latin typeface="Congenial Light" panose="02000503040000020004" pitchFamily="2" charset="0"/>
            </a:endParaRPr>
          </a:p>
          <a:p>
            <a:pPr marL="285750" indent="-285750" algn="just">
              <a:buFont typeface="Courier New" panose="02070309020205020404" pitchFamily="49" charset="0"/>
              <a:buChar char="o"/>
            </a:pPr>
            <a:r>
              <a:rPr lang="en-GB" sz="1600" dirty="0">
                <a:latin typeface="Congenial Light" panose="02000503040000020004" pitchFamily="2" charset="0"/>
              </a:rPr>
              <a:t>Are there any opportunities for expansion or improvements in user acquisition and engagement?</a:t>
            </a:r>
            <a:endParaRPr lang="en-US" sz="1600" dirty="0">
              <a:latin typeface="Congenial Light" panose="02000503040000020004" pitchFamily="2" charset="0"/>
            </a:endParaRPr>
          </a:p>
        </p:txBody>
      </p:sp>
      <p:pic>
        <p:nvPicPr>
          <p:cNvPr id="7" name="Picture 6">
            <a:extLst>
              <a:ext uri="{FF2B5EF4-FFF2-40B4-BE49-F238E27FC236}">
                <a16:creationId xmlns:a16="http://schemas.microsoft.com/office/drawing/2014/main" id="{8F1FB0E5-3C15-41A6-9E65-920E55EBB0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5170" y="1856096"/>
            <a:ext cx="4074695" cy="4542688"/>
          </a:xfrm>
          <a:prstGeom prst="rect">
            <a:avLst/>
          </a:prstGeom>
        </p:spPr>
      </p:pic>
    </p:spTree>
    <p:extLst>
      <p:ext uri="{BB962C8B-B14F-4D97-AF65-F5344CB8AC3E}">
        <p14:creationId xmlns:p14="http://schemas.microsoft.com/office/powerpoint/2010/main" val="3283932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131733" y="1016001"/>
            <a:ext cx="3547534"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Key Metrics and Findings</a:t>
            </a:r>
          </a:p>
        </p:txBody>
      </p:sp>
      <p:sp>
        <p:nvSpPr>
          <p:cNvPr id="18" name="TextBox 17">
            <a:extLst>
              <a:ext uri="{FF2B5EF4-FFF2-40B4-BE49-F238E27FC236}">
                <a16:creationId xmlns:a16="http://schemas.microsoft.com/office/drawing/2014/main" id="{C8987315-1603-1BDE-6168-6C8A8E6AA4A9}"/>
              </a:ext>
            </a:extLst>
          </p:cNvPr>
          <p:cNvSpPr txBox="1"/>
          <p:nvPr/>
        </p:nvSpPr>
        <p:spPr>
          <a:xfrm>
            <a:off x="636983" y="5228681"/>
            <a:ext cx="10572881" cy="1569660"/>
          </a:xfrm>
          <a:prstGeom prst="rect">
            <a:avLst/>
          </a:prstGeom>
          <a:noFill/>
        </p:spPr>
        <p:txBody>
          <a:bodyPr wrap="square" rtlCol="0">
            <a:spAutoFit/>
          </a:bodyPr>
          <a:lstStyle/>
          <a:p>
            <a:r>
              <a:rPr lang="en-US" sz="1600" dirty="0">
                <a:latin typeface="Congenial Light" panose="02000503040000020004" pitchFamily="2" charset="0"/>
              </a:rPr>
              <a:t>Between July 6 and August 5, there was a total of 3.43 billion installs and of this, 3.426 billion people signed up to use the app. Of the 3.426B people who signed up, 2.637 billion people were active on the app within this period, which translates to 76.97% conversion rate. Although these numbers are quite impressive, the app has crashed over 1.5 million times and there has been over 870 thousand uninstallations.</a:t>
            </a:r>
          </a:p>
          <a:p>
            <a:r>
              <a:rPr lang="en-US" sz="1600" dirty="0">
                <a:latin typeface="Congenial Light" panose="02000503040000020004" pitchFamily="2" charset="0"/>
              </a:rPr>
              <a:t>On the average, there have been 85.07 million daily active users with their engagement totaling 2.36 billion. Within the first month, the users have spent an average of 318.2 minutes on the app.</a:t>
            </a:r>
          </a:p>
        </p:txBody>
      </p:sp>
      <p:sp>
        <p:nvSpPr>
          <p:cNvPr id="19" name="Rectangle 18">
            <a:extLst>
              <a:ext uri="{FF2B5EF4-FFF2-40B4-BE49-F238E27FC236}">
                <a16:creationId xmlns:a16="http://schemas.microsoft.com/office/drawing/2014/main" id="{83F38EDE-4A62-4EE9-A02A-B1E11DC6D193}"/>
              </a:ext>
            </a:extLst>
          </p:cNvPr>
          <p:cNvSpPr/>
          <p:nvPr/>
        </p:nvSpPr>
        <p:spPr>
          <a:xfrm>
            <a:off x="636984" y="1833564"/>
            <a:ext cx="1809750" cy="85724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600" b="0">
              <a:solidFill>
                <a:schemeClr val="bg1"/>
              </a:solidFill>
              <a:latin typeface="Comic Sans MS" panose="030F0702030302020204" pitchFamily="66" charset="0"/>
            </a:endParaRPr>
          </a:p>
        </p:txBody>
      </p:sp>
      <p:sp>
        <p:nvSpPr>
          <p:cNvPr id="20" name="Rectangle 19">
            <a:extLst>
              <a:ext uri="{FF2B5EF4-FFF2-40B4-BE49-F238E27FC236}">
                <a16:creationId xmlns:a16="http://schemas.microsoft.com/office/drawing/2014/main" id="{BCD15A4A-A958-45E3-A890-E0AFF5B56A5D}"/>
              </a:ext>
            </a:extLst>
          </p:cNvPr>
          <p:cNvSpPr/>
          <p:nvPr/>
        </p:nvSpPr>
        <p:spPr>
          <a:xfrm>
            <a:off x="636984" y="3024187"/>
            <a:ext cx="1809750" cy="83343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1" name="Rectangle 20">
            <a:extLst>
              <a:ext uri="{FF2B5EF4-FFF2-40B4-BE49-F238E27FC236}">
                <a16:creationId xmlns:a16="http://schemas.microsoft.com/office/drawing/2014/main" id="{52162D89-6407-4B98-BFD7-0CC9485B6D78}"/>
              </a:ext>
            </a:extLst>
          </p:cNvPr>
          <p:cNvSpPr/>
          <p:nvPr/>
        </p:nvSpPr>
        <p:spPr>
          <a:xfrm>
            <a:off x="636984" y="4191000"/>
            <a:ext cx="1809750" cy="833436"/>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2" name="Rectangle 21">
            <a:extLst>
              <a:ext uri="{FF2B5EF4-FFF2-40B4-BE49-F238E27FC236}">
                <a16:creationId xmlns:a16="http://schemas.microsoft.com/office/drawing/2014/main" id="{B62134AC-CDD0-497D-8223-D8A3D9B6455B}"/>
              </a:ext>
            </a:extLst>
          </p:cNvPr>
          <p:cNvSpPr/>
          <p:nvPr/>
        </p:nvSpPr>
        <p:spPr>
          <a:xfrm>
            <a:off x="9745266" y="3024187"/>
            <a:ext cx="1809750" cy="833438"/>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3" name="Rectangle 22">
            <a:extLst>
              <a:ext uri="{FF2B5EF4-FFF2-40B4-BE49-F238E27FC236}">
                <a16:creationId xmlns:a16="http://schemas.microsoft.com/office/drawing/2014/main" id="{D6480786-3BCD-411E-8952-F5664900877F}"/>
              </a:ext>
            </a:extLst>
          </p:cNvPr>
          <p:cNvSpPr/>
          <p:nvPr/>
        </p:nvSpPr>
        <p:spPr>
          <a:xfrm>
            <a:off x="9745266" y="4191000"/>
            <a:ext cx="1809750" cy="833436"/>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24" name="TextBox 13">
            <a:extLst>
              <a:ext uri="{FF2B5EF4-FFF2-40B4-BE49-F238E27FC236}">
                <a16:creationId xmlns:a16="http://schemas.microsoft.com/office/drawing/2014/main" id="{C9E56F51-D0CB-4BF9-8550-1AED32E90EF0}"/>
              </a:ext>
            </a:extLst>
          </p:cNvPr>
          <p:cNvSpPr txBox="1"/>
          <p:nvPr/>
        </p:nvSpPr>
        <p:spPr>
          <a:xfrm>
            <a:off x="9745266" y="3000375"/>
            <a:ext cx="1809750" cy="345281"/>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Crashes</a:t>
            </a:r>
          </a:p>
        </p:txBody>
      </p:sp>
      <p:sp>
        <p:nvSpPr>
          <p:cNvPr id="25" name="TextBox 14">
            <a:extLst>
              <a:ext uri="{FF2B5EF4-FFF2-40B4-BE49-F238E27FC236}">
                <a16:creationId xmlns:a16="http://schemas.microsoft.com/office/drawing/2014/main" id="{BDAD5251-361F-4A2A-84AF-681241E0C75F}"/>
              </a:ext>
            </a:extLst>
          </p:cNvPr>
          <p:cNvSpPr txBox="1"/>
          <p:nvPr/>
        </p:nvSpPr>
        <p:spPr>
          <a:xfrm>
            <a:off x="9983391" y="3559968"/>
            <a:ext cx="1297782" cy="2857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7CC35746-4C59-4517-AC4A-73B8A1D41B79}" type="TxLink">
              <a:rPr lang="en-US" sz="2000" b="0" i="0" u="none" strike="noStrike">
                <a:solidFill>
                  <a:sysClr val="windowText" lastClr="000000"/>
                </a:solidFill>
                <a:latin typeface="Congenial Light" panose="02000503040000020004" pitchFamily="2" charset="0"/>
                <a:ea typeface="+mn-ea"/>
                <a:cs typeface="Arial"/>
              </a:rPr>
              <a:pPr marL="0" indent="0" algn="ctr"/>
              <a:t>1.52M</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26" name="TextBox 15">
            <a:extLst>
              <a:ext uri="{FF2B5EF4-FFF2-40B4-BE49-F238E27FC236}">
                <a16:creationId xmlns:a16="http://schemas.microsoft.com/office/drawing/2014/main" id="{D605E0DD-883E-4E52-904E-99D2A051BF6E}"/>
              </a:ext>
            </a:extLst>
          </p:cNvPr>
          <p:cNvSpPr txBox="1"/>
          <p:nvPr/>
        </p:nvSpPr>
        <p:spPr>
          <a:xfrm>
            <a:off x="636984" y="3036093"/>
            <a:ext cx="1809749" cy="452438"/>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Avg Time Spent</a:t>
            </a:r>
          </a:p>
        </p:txBody>
      </p:sp>
      <p:sp>
        <p:nvSpPr>
          <p:cNvPr id="27" name="TextBox 16">
            <a:extLst>
              <a:ext uri="{FF2B5EF4-FFF2-40B4-BE49-F238E27FC236}">
                <a16:creationId xmlns:a16="http://schemas.microsoft.com/office/drawing/2014/main" id="{FC149882-932F-44A9-B479-5BC6D7535432}"/>
              </a:ext>
            </a:extLst>
          </p:cNvPr>
          <p:cNvSpPr txBox="1"/>
          <p:nvPr/>
        </p:nvSpPr>
        <p:spPr>
          <a:xfrm>
            <a:off x="875109" y="3524249"/>
            <a:ext cx="1297782" cy="32147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702B73B2-D834-4DCE-B66A-A76652BEC570}" type="TxLink">
              <a:rPr lang="en-US" sz="2000" b="0" i="0" u="none" strike="noStrike">
                <a:solidFill>
                  <a:sysClr val="windowText" lastClr="000000"/>
                </a:solidFill>
                <a:latin typeface="Congenial Light" panose="02000503040000020004" pitchFamily="2" charset="0"/>
                <a:ea typeface="+mn-ea"/>
                <a:cs typeface="Arial"/>
              </a:rPr>
              <a:pPr marL="0" indent="0" algn="ctr"/>
              <a:t>318.2</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28" name="TextBox 20">
            <a:extLst>
              <a:ext uri="{FF2B5EF4-FFF2-40B4-BE49-F238E27FC236}">
                <a16:creationId xmlns:a16="http://schemas.microsoft.com/office/drawing/2014/main" id="{765D4768-3370-4C0A-88B4-C67F3A7CEAAD}"/>
              </a:ext>
            </a:extLst>
          </p:cNvPr>
          <p:cNvSpPr txBox="1"/>
          <p:nvPr/>
        </p:nvSpPr>
        <p:spPr>
          <a:xfrm>
            <a:off x="9745266" y="4167187"/>
            <a:ext cx="1809750" cy="345281"/>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Uninstalls</a:t>
            </a:r>
          </a:p>
        </p:txBody>
      </p:sp>
      <p:sp>
        <p:nvSpPr>
          <p:cNvPr id="30" name="TextBox 21">
            <a:extLst>
              <a:ext uri="{FF2B5EF4-FFF2-40B4-BE49-F238E27FC236}">
                <a16:creationId xmlns:a16="http://schemas.microsoft.com/office/drawing/2014/main" id="{8F8B3FD8-C788-4CF1-8F2F-E90D2526A723}"/>
              </a:ext>
            </a:extLst>
          </p:cNvPr>
          <p:cNvSpPr txBox="1"/>
          <p:nvPr/>
        </p:nvSpPr>
        <p:spPr>
          <a:xfrm>
            <a:off x="10042922" y="4738687"/>
            <a:ext cx="1297782" cy="273844"/>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B3469438-45DD-4CE0-9491-2D5B5043E040}" type="TxLink">
              <a:rPr lang="en-US" sz="2000" b="0" i="0" u="none" strike="noStrike">
                <a:solidFill>
                  <a:sysClr val="windowText" lastClr="000000"/>
                </a:solidFill>
                <a:latin typeface="Congenial Light" panose="02000503040000020004" pitchFamily="2" charset="0"/>
                <a:ea typeface="+mn-ea"/>
                <a:cs typeface="Arial"/>
              </a:rPr>
              <a:pPr marL="0" indent="0" algn="ctr"/>
              <a:t>872.3k</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31" name="TextBox 22">
            <a:extLst>
              <a:ext uri="{FF2B5EF4-FFF2-40B4-BE49-F238E27FC236}">
                <a16:creationId xmlns:a16="http://schemas.microsoft.com/office/drawing/2014/main" id="{39B7BC82-79B5-4295-A2B4-C052670B997D}"/>
              </a:ext>
            </a:extLst>
          </p:cNvPr>
          <p:cNvSpPr txBox="1"/>
          <p:nvPr/>
        </p:nvSpPr>
        <p:spPr>
          <a:xfrm>
            <a:off x="636984" y="1833564"/>
            <a:ext cx="1774031" cy="476248"/>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a:solidFill>
                  <a:sysClr val="windowText" lastClr="000000"/>
                </a:solidFill>
                <a:latin typeface="Congenial" panose="020F0502020204030204" pitchFamily="2" charset="0"/>
              </a:rPr>
              <a:t>Avg Daily Active Users</a:t>
            </a:r>
          </a:p>
        </p:txBody>
      </p:sp>
      <p:sp>
        <p:nvSpPr>
          <p:cNvPr id="32" name="TextBox 24">
            <a:extLst>
              <a:ext uri="{FF2B5EF4-FFF2-40B4-BE49-F238E27FC236}">
                <a16:creationId xmlns:a16="http://schemas.microsoft.com/office/drawing/2014/main" id="{E21BA263-4144-4928-BB18-42BE0A5959B0}"/>
              </a:ext>
            </a:extLst>
          </p:cNvPr>
          <p:cNvSpPr txBox="1"/>
          <p:nvPr/>
        </p:nvSpPr>
        <p:spPr>
          <a:xfrm>
            <a:off x="875109" y="2357436"/>
            <a:ext cx="1297782" cy="33337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fld id="{D27700C2-9EF2-44DE-BC38-E80892F77792}" type="TxLink">
              <a:rPr lang="en-US" sz="2000" b="0" i="0" u="none" strike="noStrike">
                <a:solidFill>
                  <a:sysClr val="windowText" lastClr="000000"/>
                </a:solidFill>
                <a:latin typeface="Congenial Light" panose="02000503040000020004" pitchFamily="2" charset="0"/>
                <a:cs typeface="Arial"/>
              </a:rPr>
              <a:pPr algn="ctr"/>
              <a:t>85.07M</a:t>
            </a:fld>
            <a:endParaRPr lang="en-US" sz="2000">
              <a:solidFill>
                <a:sysClr val="windowText" lastClr="000000"/>
              </a:solidFill>
              <a:latin typeface="Congenial Light" panose="02000503040000020004" pitchFamily="2" charset="0"/>
            </a:endParaRPr>
          </a:p>
        </p:txBody>
      </p:sp>
      <p:sp>
        <p:nvSpPr>
          <p:cNvPr id="33" name="TextBox 25">
            <a:extLst>
              <a:ext uri="{FF2B5EF4-FFF2-40B4-BE49-F238E27FC236}">
                <a16:creationId xmlns:a16="http://schemas.microsoft.com/office/drawing/2014/main" id="{F7DBEF8C-4C78-4476-B9D4-73AC73C4B8DF}"/>
              </a:ext>
            </a:extLst>
          </p:cNvPr>
          <p:cNvSpPr txBox="1"/>
          <p:nvPr/>
        </p:nvSpPr>
        <p:spPr>
          <a:xfrm>
            <a:off x="636984" y="4167187"/>
            <a:ext cx="1774031" cy="511969"/>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Engagement</a:t>
            </a:r>
          </a:p>
        </p:txBody>
      </p:sp>
      <p:sp>
        <p:nvSpPr>
          <p:cNvPr id="34" name="TextBox 26">
            <a:extLst>
              <a:ext uri="{FF2B5EF4-FFF2-40B4-BE49-F238E27FC236}">
                <a16:creationId xmlns:a16="http://schemas.microsoft.com/office/drawing/2014/main" id="{26A84892-29DE-49BC-99F9-3BFA9C9E47B7}"/>
              </a:ext>
            </a:extLst>
          </p:cNvPr>
          <p:cNvSpPr txBox="1"/>
          <p:nvPr/>
        </p:nvSpPr>
        <p:spPr>
          <a:xfrm>
            <a:off x="898922" y="4702968"/>
            <a:ext cx="1297782" cy="297656"/>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3AC9A298-F416-45EE-957E-F0E6828F977B}" type="TxLink">
              <a:rPr lang="en-US" sz="2000" b="0" i="0" u="none" strike="noStrike">
                <a:solidFill>
                  <a:sysClr val="windowText" lastClr="000000"/>
                </a:solidFill>
                <a:latin typeface="Congenial Light" panose="02000503040000020004" pitchFamily="2" charset="0"/>
                <a:ea typeface="+mn-ea"/>
                <a:cs typeface="Arial"/>
              </a:rPr>
              <a:pPr marL="0" indent="0" algn="ctr"/>
              <a:t>2.36B</a:t>
            </a:fld>
            <a:endParaRPr lang="en-US" sz="2000" b="0" i="0" u="none" strike="noStrike">
              <a:solidFill>
                <a:sysClr val="windowText" lastClr="000000"/>
              </a:solidFill>
              <a:latin typeface="Congenial Light" panose="02000503040000020004" pitchFamily="2" charset="0"/>
              <a:ea typeface="+mn-ea"/>
              <a:cs typeface="Arial"/>
            </a:endParaRPr>
          </a:p>
        </p:txBody>
      </p:sp>
      <p:sp>
        <p:nvSpPr>
          <p:cNvPr id="35" name="Rectangle 34">
            <a:extLst>
              <a:ext uri="{FF2B5EF4-FFF2-40B4-BE49-F238E27FC236}">
                <a16:creationId xmlns:a16="http://schemas.microsoft.com/office/drawing/2014/main" id="{1B7ABA4E-457F-45C8-95A3-669717DF7724}"/>
              </a:ext>
            </a:extLst>
          </p:cNvPr>
          <p:cNvSpPr/>
          <p:nvPr/>
        </p:nvSpPr>
        <p:spPr>
          <a:xfrm>
            <a:off x="9745266" y="1827562"/>
            <a:ext cx="1809750" cy="857249"/>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2000" b="0">
              <a:solidFill>
                <a:schemeClr val="bg1"/>
              </a:solidFill>
              <a:latin typeface="Comic Sans MS" panose="030F0702030302020204" pitchFamily="66" charset="0"/>
            </a:endParaRPr>
          </a:p>
        </p:txBody>
      </p:sp>
      <p:sp>
        <p:nvSpPr>
          <p:cNvPr id="36" name="TextBox 18">
            <a:extLst>
              <a:ext uri="{FF2B5EF4-FFF2-40B4-BE49-F238E27FC236}">
                <a16:creationId xmlns:a16="http://schemas.microsoft.com/office/drawing/2014/main" id="{2CAEAEBB-CD52-4A32-9BA1-25F90501368C}"/>
              </a:ext>
            </a:extLst>
          </p:cNvPr>
          <p:cNvSpPr txBox="1"/>
          <p:nvPr/>
        </p:nvSpPr>
        <p:spPr>
          <a:xfrm>
            <a:off x="9745266" y="1827562"/>
            <a:ext cx="1809750" cy="464344"/>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Days Since Launch</a:t>
            </a:r>
          </a:p>
        </p:txBody>
      </p:sp>
      <p:sp>
        <p:nvSpPr>
          <p:cNvPr id="37" name="TextBox 19">
            <a:extLst>
              <a:ext uri="{FF2B5EF4-FFF2-40B4-BE49-F238E27FC236}">
                <a16:creationId xmlns:a16="http://schemas.microsoft.com/office/drawing/2014/main" id="{554762F2-0320-4836-BC08-FA1AF5680547}"/>
              </a:ext>
            </a:extLst>
          </p:cNvPr>
          <p:cNvSpPr txBox="1"/>
          <p:nvPr/>
        </p:nvSpPr>
        <p:spPr>
          <a:xfrm>
            <a:off x="10019110" y="2422874"/>
            <a:ext cx="1297782" cy="250032"/>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2000" b="0" i="0" u="none" strike="noStrike">
                <a:solidFill>
                  <a:sysClr val="windowText" lastClr="000000"/>
                </a:solidFill>
                <a:latin typeface="Congenial Light" panose="02000503040000020004" pitchFamily="2" charset="0"/>
                <a:ea typeface="+mn-ea"/>
                <a:cs typeface="Arial"/>
              </a:rPr>
              <a:t>31</a:t>
            </a:r>
          </a:p>
        </p:txBody>
      </p:sp>
      <p:sp>
        <p:nvSpPr>
          <p:cNvPr id="38" name="Rectangle 37">
            <a:extLst>
              <a:ext uri="{FF2B5EF4-FFF2-40B4-BE49-F238E27FC236}">
                <a16:creationId xmlns:a16="http://schemas.microsoft.com/office/drawing/2014/main" id="{C14B67CA-287F-437A-9C77-9EB52BC62FBB}"/>
              </a:ext>
            </a:extLst>
          </p:cNvPr>
          <p:cNvSpPr/>
          <p:nvPr/>
        </p:nvSpPr>
        <p:spPr>
          <a:xfrm>
            <a:off x="3006328" y="2006204"/>
            <a:ext cx="1393032" cy="2845593"/>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39" name="Trapezoid 38">
            <a:extLst>
              <a:ext uri="{FF2B5EF4-FFF2-40B4-BE49-F238E27FC236}">
                <a16:creationId xmlns:a16="http://schemas.microsoft.com/office/drawing/2014/main" id="{BCA07F6A-69F2-4AB2-8EB5-58E7EF719815}"/>
              </a:ext>
            </a:extLst>
          </p:cNvPr>
          <p:cNvSpPr/>
          <p:nvPr/>
        </p:nvSpPr>
        <p:spPr>
          <a:xfrm rot="5400000">
            <a:off x="3896325" y="2675931"/>
            <a:ext cx="2857496" cy="1506138"/>
          </a:xfrm>
          <a:prstGeom prst="trapezoid">
            <a:avLst/>
          </a:prstGeom>
          <a:solidFill>
            <a:srgbClr val="E1F2FE"/>
          </a:solidFill>
          <a:ln>
            <a:solidFill>
              <a:srgbClr val="E1F2F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40" name="Trapezoid 39">
            <a:extLst>
              <a:ext uri="{FF2B5EF4-FFF2-40B4-BE49-F238E27FC236}">
                <a16:creationId xmlns:a16="http://schemas.microsoft.com/office/drawing/2014/main" id="{3B980EAE-69A0-4DB2-A915-871FF99BDE3B}"/>
              </a:ext>
            </a:extLst>
          </p:cNvPr>
          <p:cNvSpPr/>
          <p:nvPr/>
        </p:nvSpPr>
        <p:spPr>
          <a:xfrm rot="5400000">
            <a:off x="6062063" y="2555675"/>
            <a:ext cx="2155032" cy="1758553"/>
          </a:xfrm>
          <a:prstGeom prst="trapezoid">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41" name="Flowchart: Connector 40">
            <a:extLst>
              <a:ext uri="{FF2B5EF4-FFF2-40B4-BE49-F238E27FC236}">
                <a16:creationId xmlns:a16="http://schemas.microsoft.com/office/drawing/2014/main" id="{DA5F2EE1-6B31-4914-8330-92CE3007CE40}"/>
              </a:ext>
            </a:extLst>
          </p:cNvPr>
          <p:cNvSpPr/>
          <p:nvPr/>
        </p:nvSpPr>
        <p:spPr>
          <a:xfrm>
            <a:off x="8137922" y="2922988"/>
            <a:ext cx="1047750" cy="1012024"/>
          </a:xfrm>
          <a:prstGeom prst="flowChartConnector">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42" name="TextBox 29">
            <a:extLst>
              <a:ext uri="{FF2B5EF4-FFF2-40B4-BE49-F238E27FC236}">
                <a16:creationId xmlns:a16="http://schemas.microsoft.com/office/drawing/2014/main" id="{77A1AAD9-BAC7-4191-AC28-D674F1812498}"/>
              </a:ext>
            </a:extLst>
          </p:cNvPr>
          <p:cNvSpPr txBox="1"/>
          <p:nvPr/>
        </p:nvSpPr>
        <p:spPr>
          <a:xfrm>
            <a:off x="3006327" y="2713462"/>
            <a:ext cx="1357313" cy="63103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Installs</a:t>
            </a:r>
          </a:p>
        </p:txBody>
      </p:sp>
      <p:sp>
        <p:nvSpPr>
          <p:cNvPr id="43" name="TextBox 30">
            <a:extLst>
              <a:ext uri="{FF2B5EF4-FFF2-40B4-BE49-F238E27FC236}">
                <a16:creationId xmlns:a16="http://schemas.microsoft.com/office/drawing/2014/main" id="{8E59C559-4EFE-4BF3-BAC3-51CD9AC3D293}"/>
              </a:ext>
            </a:extLst>
          </p:cNvPr>
          <p:cNvSpPr txBox="1"/>
          <p:nvPr/>
        </p:nvSpPr>
        <p:spPr>
          <a:xfrm>
            <a:off x="4658916" y="2713462"/>
            <a:ext cx="1357313" cy="631037"/>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App Signups</a:t>
            </a:r>
          </a:p>
        </p:txBody>
      </p:sp>
      <p:sp>
        <p:nvSpPr>
          <p:cNvPr id="44" name="TextBox 31">
            <a:extLst>
              <a:ext uri="{FF2B5EF4-FFF2-40B4-BE49-F238E27FC236}">
                <a16:creationId xmlns:a16="http://schemas.microsoft.com/office/drawing/2014/main" id="{C74EA8F3-FDEA-4305-BF48-561498C0DC73}"/>
              </a:ext>
            </a:extLst>
          </p:cNvPr>
          <p:cNvSpPr txBox="1"/>
          <p:nvPr/>
        </p:nvSpPr>
        <p:spPr>
          <a:xfrm>
            <a:off x="6263284" y="2713462"/>
            <a:ext cx="1457324" cy="631037"/>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Active Users</a:t>
            </a:r>
          </a:p>
        </p:txBody>
      </p:sp>
      <p:sp>
        <p:nvSpPr>
          <p:cNvPr id="45" name="TextBox 32">
            <a:extLst>
              <a:ext uri="{FF2B5EF4-FFF2-40B4-BE49-F238E27FC236}">
                <a16:creationId xmlns:a16="http://schemas.microsoft.com/office/drawing/2014/main" id="{728E84EF-ED13-467E-870F-A79127742139}"/>
              </a:ext>
            </a:extLst>
          </p:cNvPr>
          <p:cNvSpPr txBox="1"/>
          <p:nvPr/>
        </p:nvSpPr>
        <p:spPr>
          <a:xfrm>
            <a:off x="3088481" y="3252208"/>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2D6322A-60FA-48E0-8F02-ECC1121A7275}" type="TxLink">
              <a:rPr lang="en-US" sz="2000" b="0" i="0" u="none" strike="noStrike">
                <a:solidFill>
                  <a:sysClr val="windowText" lastClr="000000"/>
                </a:solidFill>
                <a:latin typeface="Congenial Light" panose="02000503040000020004" pitchFamily="2" charset="0"/>
                <a:ea typeface="+mn-ea"/>
                <a:cs typeface="Arial"/>
              </a:rPr>
              <a:pPr marL="0" indent="0" algn="ctr"/>
              <a:t>3.43B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6" name="TextBox 33">
            <a:extLst>
              <a:ext uri="{FF2B5EF4-FFF2-40B4-BE49-F238E27FC236}">
                <a16:creationId xmlns:a16="http://schemas.microsoft.com/office/drawing/2014/main" id="{368D70FD-7209-46D4-AE18-8900B248AD65}"/>
              </a:ext>
            </a:extLst>
          </p:cNvPr>
          <p:cNvSpPr txBox="1"/>
          <p:nvPr/>
        </p:nvSpPr>
        <p:spPr>
          <a:xfrm>
            <a:off x="6405567" y="3252208"/>
            <a:ext cx="1172761"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62F4D97D-6447-4CB5-8796-2BF05F51BDF0}" type="TxLink">
              <a:rPr lang="en-US" sz="2000" b="0" i="0" u="none" strike="noStrike">
                <a:solidFill>
                  <a:sysClr val="windowText" lastClr="000000"/>
                </a:solidFill>
                <a:latin typeface="Congenial Light" panose="02000503040000020004" pitchFamily="2" charset="0"/>
                <a:ea typeface="+mn-ea"/>
                <a:cs typeface="Arial"/>
              </a:rPr>
              <a:pPr marL="0" indent="0" algn="ctr"/>
              <a:t>2.637B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7" name="TextBox 34">
            <a:extLst>
              <a:ext uri="{FF2B5EF4-FFF2-40B4-BE49-F238E27FC236}">
                <a16:creationId xmlns:a16="http://schemas.microsoft.com/office/drawing/2014/main" id="{1C83E020-B318-4DA8-B9DB-3006C7D29CB5}"/>
              </a:ext>
            </a:extLst>
          </p:cNvPr>
          <p:cNvSpPr txBox="1"/>
          <p:nvPr/>
        </p:nvSpPr>
        <p:spPr>
          <a:xfrm>
            <a:off x="4688678" y="3252208"/>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574204D3-572C-48E1-9C8E-6D90DBA19133}" type="TxLink">
              <a:rPr lang="en-US" sz="2000" b="0" i="0" u="none" strike="noStrike">
                <a:solidFill>
                  <a:sysClr val="windowText" lastClr="000000"/>
                </a:solidFill>
                <a:latin typeface="Congenial Light" panose="02000503040000020004" pitchFamily="2" charset="0"/>
                <a:ea typeface="+mn-ea"/>
                <a:cs typeface="Arial"/>
              </a:rPr>
              <a:pPr marL="0" indent="0" algn="ctr"/>
              <a:t>3.426B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48" name="TextBox 35">
            <a:extLst>
              <a:ext uri="{FF2B5EF4-FFF2-40B4-BE49-F238E27FC236}">
                <a16:creationId xmlns:a16="http://schemas.microsoft.com/office/drawing/2014/main" id="{39F21CD8-3771-4AE7-BE68-C926012E219C}"/>
              </a:ext>
            </a:extLst>
          </p:cNvPr>
          <p:cNvSpPr txBox="1"/>
          <p:nvPr/>
        </p:nvSpPr>
        <p:spPr>
          <a:xfrm>
            <a:off x="3088481" y="3694526"/>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600" b="0" i="0" u="none" strike="noStrike" dirty="0">
                <a:solidFill>
                  <a:sysClr val="windowText" lastClr="000000"/>
                </a:solidFill>
                <a:latin typeface="Congenial Light" panose="02000503040000020004" pitchFamily="2" charset="0"/>
                <a:ea typeface="+mn-ea"/>
                <a:cs typeface="Arial"/>
              </a:rPr>
              <a:t>100%</a:t>
            </a:r>
          </a:p>
        </p:txBody>
      </p:sp>
      <p:sp>
        <p:nvSpPr>
          <p:cNvPr id="49" name="TextBox 36">
            <a:extLst>
              <a:ext uri="{FF2B5EF4-FFF2-40B4-BE49-F238E27FC236}">
                <a16:creationId xmlns:a16="http://schemas.microsoft.com/office/drawing/2014/main" id="{DB82818A-B5DC-4CD3-B10B-36F535CD4A77}"/>
              </a:ext>
            </a:extLst>
          </p:cNvPr>
          <p:cNvSpPr txBox="1"/>
          <p:nvPr/>
        </p:nvSpPr>
        <p:spPr>
          <a:xfrm>
            <a:off x="4581521" y="3694526"/>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4E42E178-987D-472F-AA1B-7E2A7B74C4FB}" type="TxLink">
              <a:rPr lang="en-US" sz="1600" b="0" i="0" u="none" strike="noStrike">
                <a:solidFill>
                  <a:sysClr val="windowText" lastClr="000000"/>
                </a:solidFill>
                <a:latin typeface="Congenial Light" panose="02000503040000020004" pitchFamily="2" charset="0"/>
                <a:ea typeface="+mn-ea"/>
                <a:cs typeface="Arial"/>
              </a:rPr>
              <a:pPr marL="0" indent="0" algn="ctr"/>
              <a:t>99.90%</a:t>
            </a:fld>
            <a:endParaRPr lang="en-US" sz="1600" b="0" i="0" u="none" strike="noStrike" dirty="0">
              <a:solidFill>
                <a:sysClr val="windowText" lastClr="000000"/>
              </a:solidFill>
              <a:latin typeface="Congenial Light" panose="02000503040000020004" pitchFamily="2" charset="0"/>
              <a:ea typeface="+mn-ea"/>
              <a:cs typeface="Arial"/>
            </a:endParaRPr>
          </a:p>
        </p:txBody>
      </p:sp>
      <p:sp>
        <p:nvSpPr>
          <p:cNvPr id="50" name="TextBox 37">
            <a:extLst>
              <a:ext uri="{FF2B5EF4-FFF2-40B4-BE49-F238E27FC236}">
                <a16:creationId xmlns:a16="http://schemas.microsoft.com/office/drawing/2014/main" id="{4FB5D014-4D79-4D36-A413-22F72A9C82C6}"/>
              </a:ext>
            </a:extLst>
          </p:cNvPr>
          <p:cNvSpPr txBox="1"/>
          <p:nvPr/>
        </p:nvSpPr>
        <p:spPr>
          <a:xfrm>
            <a:off x="6428112" y="3694526"/>
            <a:ext cx="1103705"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1" name="TextBox 38">
            <a:extLst>
              <a:ext uri="{FF2B5EF4-FFF2-40B4-BE49-F238E27FC236}">
                <a16:creationId xmlns:a16="http://schemas.microsoft.com/office/drawing/2014/main" id="{C31AD70B-F61F-4358-9B7E-A08CD23DF3C3}"/>
              </a:ext>
            </a:extLst>
          </p:cNvPr>
          <p:cNvSpPr txBox="1"/>
          <p:nvPr/>
        </p:nvSpPr>
        <p:spPr>
          <a:xfrm>
            <a:off x="8215312" y="3225410"/>
            <a:ext cx="892970"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1600" b="0" i="0" u="none" strike="noStrike" dirty="0">
              <a:solidFill>
                <a:sysClr val="windowText" lastClr="000000"/>
              </a:solidFill>
              <a:latin typeface="Congenial Light" panose="02000503040000020004" pitchFamily="2" charset="0"/>
              <a:ea typeface="+mn-ea"/>
              <a:cs typeface="Arial"/>
            </a:endParaRPr>
          </a:p>
        </p:txBody>
      </p:sp>
    </p:spTree>
    <p:extLst>
      <p:ext uri="{BB962C8B-B14F-4D97-AF65-F5344CB8AC3E}">
        <p14:creationId xmlns:p14="http://schemas.microsoft.com/office/powerpoint/2010/main" val="3163419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nancial graphs on a dark display">
            <a:extLst>
              <a:ext uri="{FF2B5EF4-FFF2-40B4-BE49-F238E27FC236}">
                <a16:creationId xmlns:a16="http://schemas.microsoft.com/office/drawing/2014/main" id="{D931D4DF-D589-8C1C-4F2D-3DFF8AAA8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35" y="1754524"/>
            <a:ext cx="7601555" cy="4901683"/>
          </a:xfrm>
          <a:prstGeom prst="rect">
            <a:avLst/>
          </a:prstGeom>
        </p:spPr>
      </p:pic>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4131733" y="1016001"/>
            <a:ext cx="3683000"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Success of the App Launch</a:t>
            </a:r>
          </a:p>
        </p:txBody>
      </p:sp>
      <p:sp>
        <p:nvSpPr>
          <p:cNvPr id="3" name="TextBox 2">
            <a:extLst>
              <a:ext uri="{FF2B5EF4-FFF2-40B4-BE49-F238E27FC236}">
                <a16:creationId xmlns:a16="http://schemas.microsoft.com/office/drawing/2014/main" id="{ED0023E7-7A76-944A-D667-3D0A4C4EB8D8}"/>
              </a:ext>
            </a:extLst>
          </p:cNvPr>
          <p:cNvSpPr txBox="1"/>
          <p:nvPr/>
        </p:nvSpPr>
        <p:spPr>
          <a:xfrm>
            <a:off x="6646587" y="2774204"/>
            <a:ext cx="5013278" cy="2862322"/>
          </a:xfrm>
          <a:prstGeom prst="rect">
            <a:avLst/>
          </a:prstGeom>
          <a:noFill/>
        </p:spPr>
        <p:txBody>
          <a:bodyPr wrap="square" rtlCol="0">
            <a:spAutoFit/>
          </a:bodyPr>
          <a:lstStyle/>
          <a:p>
            <a:r>
              <a:rPr lang="en-US" sz="2000" dirty="0">
                <a:latin typeface="Congenial Light" panose="02000503040000020004" pitchFamily="2" charset="0"/>
              </a:rPr>
              <a:t>To determine the success of the app launch, the metrics from the Ribbon app would be compared against industry standard metrics and/or leading social media platforms.</a:t>
            </a:r>
          </a:p>
          <a:p>
            <a:endParaRPr lang="en-US" sz="2000" dirty="0">
              <a:latin typeface="Congenial Light" panose="02000503040000020004" pitchFamily="2" charset="0"/>
            </a:endParaRPr>
          </a:p>
          <a:p>
            <a:r>
              <a:rPr lang="en-US" sz="2000" dirty="0">
                <a:latin typeface="Congenial Light" panose="02000503040000020004" pitchFamily="2" charset="0"/>
              </a:rPr>
              <a:t>The metrics which we would use would be </a:t>
            </a:r>
          </a:p>
          <a:p>
            <a:pPr marL="285750" indent="-285750">
              <a:buFont typeface="Courier New" panose="02070309020205020404" pitchFamily="49" charset="0"/>
              <a:buChar char="o"/>
            </a:pPr>
            <a:r>
              <a:rPr lang="en-US" sz="2000" dirty="0">
                <a:latin typeface="Congenial Light" panose="02000503040000020004" pitchFamily="2" charset="0"/>
              </a:rPr>
              <a:t>Retention Rate</a:t>
            </a:r>
          </a:p>
          <a:p>
            <a:pPr marL="285750" indent="-285750">
              <a:buFont typeface="Courier New" panose="02070309020205020404" pitchFamily="49" charset="0"/>
              <a:buChar char="o"/>
            </a:pPr>
            <a:r>
              <a:rPr lang="en-US" sz="2000" dirty="0">
                <a:latin typeface="Congenial Light" panose="02000503040000020004" pitchFamily="2" charset="0"/>
              </a:rPr>
              <a:t>Time Spent on the app</a:t>
            </a:r>
          </a:p>
          <a:p>
            <a:pPr marL="285750" indent="-285750">
              <a:buFont typeface="Courier New" panose="02070309020205020404" pitchFamily="49" charset="0"/>
              <a:buChar char="o"/>
            </a:pPr>
            <a:r>
              <a:rPr lang="en-US" sz="2000" dirty="0">
                <a:latin typeface="Congenial Light" panose="02000503040000020004" pitchFamily="2" charset="0"/>
              </a:rPr>
              <a:t>Visibility Rate</a:t>
            </a:r>
          </a:p>
        </p:txBody>
      </p:sp>
    </p:spTree>
    <p:extLst>
      <p:ext uri="{BB962C8B-B14F-4D97-AF65-F5344CB8AC3E}">
        <p14:creationId xmlns:p14="http://schemas.microsoft.com/office/powerpoint/2010/main" val="1232637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131732" y="1016001"/>
            <a:ext cx="4648666"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Success of The App (Retention Rate)</a:t>
            </a:r>
          </a:p>
        </p:txBody>
      </p:sp>
      <p:sp>
        <p:nvSpPr>
          <p:cNvPr id="18" name="TextBox 17">
            <a:extLst>
              <a:ext uri="{FF2B5EF4-FFF2-40B4-BE49-F238E27FC236}">
                <a16:creationId xmlns:a16="http://schemas.microsoft.com/office/drawing/2014/main" id="{C8987315-1603-1BDE-6168-6C8A8E6AA4A9}"/>
              </a:ext>
            </a:extLst>
          </p:cNvPr>
          <p:cNvSpPr txBox="1"/>
          <p:nvPr/>
        </p:nvSpPr>
        <p:spPr>
          <a:xfrm>
            <a:off x="93642" y="2673280"/>
            <a:ext cx="5237692" cy="2862322"/>
          </a:xfrm>
          <a:prstGeom prst="rect">
            <a:avLst/>
          </a:prstGeom>
          <a:noFill/>
        </p:spPr>
        <p:txBody>
          <a:bodyPr wrap="square" rtlCol="0">
            <a:spAutoFit/>
          </a:bodyPr>
          <a:lstStyle/>
          <a:p>
            <a:r>
              <a:rPr lang="en-US" dirty="0">
                <a:latin typeface="Congenial Light" panose="02000503040000020004" pitchFamily="2" charset="0"/>
              </a:rPr>
              <a:t>The Ribbon app has a </a:t>
            </a:r>
            <a:r>
              <a:rPr lang="en-US" b="1" dirty="0">
                <a:latin typeface="Congenial Light" panose="02000503040000020004" pitchFamily="2" charset="0"/>
              </a:rPr>
              <a:t>76.9% conversion rate </a:t>
            </a:r>
            <a:r>
              <a:rPr lang="en-US" dirty="0">
                <a:latin typeface="Congenial Light" panose="02000503040000020004" pitchFamily="2" charset="0"/>
              </a:rPr>
              <a:t>i.e., from installation to being a daily active user, but </a:t>
            </a:r>
            <a:r>
              <a:rPr lang="en-GB" dirty="0">
                <a:latin typeface="Congenial Light" panose="02000503040000020004" pitchFamily="2" charset="0"/>
              </a:rPr>
              <a:t>retention rates across the social media app category are fairly close to the global average. They start at </a:t>
            </a:r>
            <a:r>
              <a:rPr lang="en-GB" b="1" dirty="0">
                <a:latin typeface="Congenial Light" panose="02000503040000020004" pitchFamily="2" charset="0"/>
              </a:rPr>
              <a:t>26.3% for day one</a:t>
            </a:r>
            <a:r>
              <a:rPr lang="en-GB" dirty="0">
                <a:latin typeface="Congenial Light" panose="02000503040000020004" pitchFamily="2" charset="0"/>
              </a:rPr>
              <a:t>, dropping to </a:t>
            </a:r>
            <a:r>
              <a:rPr lang="en-GB" b="1" dirty="0">
                <a:latin typeface="Congenial Light" panose="02000503040000020004" pitchFamily="2" charset="0"/>
              </a:rPr>
              <a:t>9.3% by day seven</a:t>
            </a:r>
            <a:r>
              <a:rPr lang="en-GB" dirty="0">
                <a:latin typeface="Congenial Light" panose="02000503040000020004" pitchFamily="2" charset="0"/>
              </a:rPr>
              <a:t>. Statista puts the day </a:t>
            </a:r>
            <a:r>
              <a:rPr lang="en-GB" b="1" dirty="0">
                <a:latin typeface="Congenial Light" panose="02000503040000020004" pitchFamily="2" charset="0"/>
              </a:rPr>
              <a:t>30 average at 3.9%, </a:t>
            </a:r>
            <a:r>
              <a:rPr lang="en-GB" dirty="0">
                <a:latin typeface="Congenial Light" panose="02000503040000020004" pitchFamily="2" charset="0"/>
              </a:rPr>
              <a:t>while AppsFlyer quotes </a:t>
            </a:r>
            <a:r>
              <a:rPr lang="en-GB" b="1" dirty="0">
                <a:latin typeface="Congenial Light" panose="02000503040000020004" pitchFamily="2" charset="0"/>
              </a:rPr>
              <a:t>3.11%</a:t>
            </a:r>
            <a:r>
              <a:rPr lang="en-GB" dirty="0">
                <a:latin typeface="Congenial Light" panose="02000503040000020004" pitchFamily="2" charset="0"/>
              </a:rPr>
              <a:t>. </a:t>
            </a:r>
          </a:p>
          <a:p>
            <a:r>
              <a:rPr lang="en-GB" dirty="0">
                <a:latin typeface="Congenial Light" panose="02000503040000020004" pitchFamily="2" charset="0"/>
              </a:rPr>
              <a:t>Comparing the 30-day retention rate average to quotes by Statista and AppsFlyer, Ribbon app’s retention rate is over </a:t>
            </a:r>
            <a:r>
              <a:rPr lang="en-GB" b="1" dirty="0">
                <a:latin typeface="Congenial Light" panose="02000503040000020004" pitchFamily="2" charset="0"/>
              </a:rPr>
              <a:t>21 times </a:t>
            </a:r>
            <a:r>
              <a:rPr lang="en-GB" dirty="0">
                <a:latin typeface="Congenial Light" panose="02000503040000020004" pitchFamily="2" charset="0"/>
              </a:rPr>
              <a:t>the global average</a:t>
            </a:r>
            <a:r>
              <a:rPr lang="en-GB" sz="1600" dirty="0">
                <a:latin typeface="Congenial Light" panose="02000503040000020004" pitchFamily="2" charset="0"/>
              </a:rPr>
              <a:t>.</a:t>
            </a:r>
          </a:p>
        </p:txBody>
      </p:sp>
      <p:sp>
        <p:nvSpPr>
          <p:cNvPr id="11" name="Rectangle 10">
            <a:extLst>
              <a:ext uri="{FF2B5EF4-FFF2-40B4-BE49-F238E27FC236}">
                <a16:creationId xmlns:a16="http://schemas.microsoft.com/office/drawing/2014/main" id="{DB912A82-F543-5F9B-DDF7-A81D66ED59B8}"/>
              </a:ext>
            </a:extLst>
          </p:cNvPr>
          <p:cNvSpPr/>
          <p:nvPr/>
        </p:nvSpPr>
        <p:spPr>
          <a:xfrm>
            <a:off x="5708584" y="2684058"/>
            <a:ext cx="1393032" cy="2845593"/>
          </a:xfrm>
          <a:prstGeom prst="rect">
            <a:avLst/>
          </a:prstGeom>
          <a:solidFill>
            <a:srgbClr val="98D2EB"/>
          </a:solidFill>
          <a:ln>
            <a:solidFill>
              <a:srgbClr val="98D2EB"/>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2" name="Trapezoid 11">
            <a:extLst>
              <a:ext uri="{FF2B5EF4-FFF2-40B4-BE49-F238E27FC236}">
                <a16:creationId xmlns:a16="http://schemas.microsoft.com/office/drawing/2014/main" id="{653FD7A4-A783-E579-EF84-1BB64785928B}"/>
              </a:ext>
            </a:extLst>
          </p:cNvPr>
          <p:cNvSpPr/>
          <p:nvPr/>
        </p:nvSpPr>
        <p:spPr>
          <a:xfrm rot="5400000">
            <a:off x="6598581" y="3353785"/>
            <a:ext cx="2857496" cy="1506138"/>
          </a:xfrm>
          <a:prstGeom prst="trapezoid">
            <a:avLst/>
          </a:prstGeom>
          <a:solidFill>
            <a:srgbClr val="E1F2FE"/>
          </a:solidFill>
          <a:ln>
            <a:solidFill>
              <a:srgbClr val="E1F2FE"/>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3" name="Trapezoid 12">
            <a:extLst>
              <a:ext uri="{FF2B5EF4-FFF2-40B4-BE49-F238E27FC236}">
                <a16:creationId xmlns:a16="http://schemas.microsoft.com/office/drawing/2014/main" id="{FC7E7551-6A8B-9D13-49D1-888B5F2413D4}"/>
              </a:ext>
            </a:extLst>
          </p:cNvPr>
          <p:cNvSpPr/>
          <p:nvPr/>
        </p:nvSpPr>
        <p:spPr>
          <a:xfrm rot="5400000">
            <a:off x="8764319" y="3233529"/>
            <a:ext cx="2155032" cy="1758553"/>
          </a:xfrm>
          <a:prstGeom prst="trapezoid">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4" name="Flowchart: Connector 13">
            <a:extLst>
              <a:ext uri="{FF2B5EF4-FFF2-40B4-BE49-F238E27FC236}">
                <a16:creationId xmlns:a16="http://schemas.microsoft.com/office/drawing/2014/main" id="{A2F8AB20-08BA-636B-8B04-2A779DA0FDD2}"/>
              </a:ext>
            </a:extLst>
          </p:cNvPr>
          <p:cNvSpPr/>
          <p:nvPr/>
        </p:nvSpPr>
        <p:spPr>
          <a:xfrm>
            <a:off x="10840178" y="3600842"/>
            <a:ext cx="1047750" cy="1012024"/>
          </a:xfrm>
          <a:prstGeom prst="flowChartConnector">
            <a:avLst/>
          </a:prstGeom>
          <a:solidFill>
            <a:srgbClr val="B2B1CF"/>
          </a:solidFill>
          <a:ln>
            <a:solidFill>
              <a:srgbClr val="B2B1CF"/>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15" name="TextBox 29">
            <a:extLst>
              <a:ext uri="{FF2B5EF4-FFF2-40B4-BE49-F238E27FC236}">
                <a16:creationId xmlns:a16="http://schemas.microsoft.com/office/drawing/2014/main" id="{0F60C1CA-00CE-CD70-941D-51AABE199393}"/>
              </a:ext>
            </a:extLst>
          </p:cNvPr>
          <p:cNvSpPr txBox="1"/>
          <p:nvPr/>
        </p:nvSpPr>
        <p:spPr>
          <a:xfrm>
            <a:off x="5708583" y="3391316"/>
            <a:ext cx="1357313" cy="631037"/>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500" b="1">
                <a:solidFill>
                  <a:sysClr val="windowText" lastClr="000000"/>
                </a:solidFill>
                <a:latin typeface="Congenial" panose="020F0502020204030204" pitchFamily="2" charset="0"/>
                <a:ea typeface="+mn-ea"/>
                <a:cs typeface="+mn-cs"/>
              </a:rPr>
              <a:t>Total App Installs</a:t>
            </a:r>
          </a:p>
        </p:txBody>
      </p:sp>
      <p:sp>
        <p:nvSpPr>
          <p:cNvPr id="16" name="TextBox 30">
            <a:extLst>
              <a:ext uri="{FF2B5EF4-FFF2-40B4-BE49-F238E27FC236}">
                <a16:creationId xmlns:a16="http://schemas.microsoft.com/office/drawing/2014/main" id="{D6CCCD57-7672-A6C7-ECE5-4FE94E941291}"/>
              </a:ext>
            </a:extLst>
          </p:cNvPr>
          <p:cNvSpPr txBox="1"/>
          <p:nvPr/>
        </p:nvSpPr>
        <p:spPr>
          <a:xfrm>
            <a:off x="7361172" y="3391316"/>
            <a:ext cx="1357313" cy="631037"/>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App Signups</a:t>
            </a:r>
          </a:p>
        </p:txBody>
      </p:sp>
      <p:sp>
        <p:nvSpPr>
          <p:cNvPr id="17" name="TextBox 31">
            <a:extLst>
              <a:ext uri="{FF2B5EF4-FFF2-40B4-BE49-F238E27FC236}">
                <a16:creationId xmlns:a16="http://schemas.microsoft.com/office/drawing/2014/main" id="{615D08D9-4A9B-87DC-7C3E-EDF67D4FC595}"/>
              </a:ext>
            </a:extLst>
          </p:cNvPr>
          <p:cNvSpPr txBox="1"/>
          <p:nvPr/>
        </p:nvSpPr>
        <p:spPr>
          <a:xfrm>
            <a:off x="8965540" y="3391316"/>
            <a:ext cx="1457324" cy="631037"/>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500" b="1" dirty="0">
                <a:solidFill>
                  <a:sysClr val="windowText" lastClr="000000"/>
                </a:solidFill>
                <a:latin typeface="Congenial" panose="020F0502020204030204" pitchFamily="2" charset="0"/>
              </a:rPr>
              <a:t>Total Active Users</a:t>
            </a:r>
          </a:p>
        </p:txBody>
      </p:sp>
      <p:sp>
        <p:nvSpPr>
          <p:cNvPr id="52" name="TextBox 32">
            <a:extLst>
              <a:ext uri="{FF2B5EF4-FFF2-40B4-BE49-F238E27FC236}">
                <a16:creationId xmlns:a16="http://schemas.microsoft.com/office/drawing/2014/main" id="{D81A18A1-8F77-99A0-8CC7-9CBE4F5737F3}"/>
              </a:ext>
            </a:extLst>
          </p:cNvPr>
          <p:cNvSpPr txBox="1"/>
          <p:nvPr/>
        </p:nvSpPr>
        <p:spPr>
          <a:xfrm>
            <a:off x="5790737" y="3930062"/>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2D6322A-60FA-48E0-8F02-ECC1121A7275}" type="TxLink">
              <a:rPr lang="en-US" sz="2000" b="0" i="0" u="none" strike="noStrike">
                <a:solidFill>
                  <a:sysClr val="windowText" lastClr="000000"/>
                </a:solidFill>
                <a:latin typeface="Congenial Light" panose="02000503040000020004" pitchFamily="2" charset="0"/>
                <a:ea typeface="+mn-ea"/>
                <a:cs typeface="Arial"/>
              </a:rPr>
              <a:pPr marL="0" indent="0" algn="ctr"/>
              <a:t>3.43B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3" name="TextBox 33">
            <a:extLst>
              <a:ext uri="{FF2B5EF4-FFF2-40B4-BE49-F238E27FC236}">
                <a16:creationId xmlns:a16="http://schemas.microsoft.com/office/drawing/2014/main" id="{2298C7F3-8FF5-AA3D-F7F7-3CC4F5A7E6A6}"/>
              </a:ext>
            </a:extLst>
          </p:cNvPr>
          <p:cNvSpPr txBox="1"/>
          <p:nvPr/>
        </p:nvSpPr>
        <p:spPr>
          <a:xfrm>
            <a:off x="9107823" y="3930062"/>
            <a:ext cx="1172761"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62F4D97D-6447-4CB5-8796-2BF05F51BDF0}" type="TxLink">
              <a:rPr lang="en-US" sz="2000" b="0" i="0" u="none" strike="noStrike">
                <a:solidFill>
                  <a:sysClr val="windowText" lastClr="000000"/>
                </a:solidFill>
                <a:latin typeface="Congenial Light" panose="02000503040000020004" pitchFamily="2" charset="0"/>
                <a:ea typeface="+mn-ea"/>
                <a:cs typeface="Arial"/>
              </a:rPr>
              <a:pPr marL="0" indent="0" algn="ctr"/>
              <a:t>2.637B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4" name="TextBox 34">
            <a:extLst>
              <a:ext uri="{FF2B5EF4-FFF2-40B4-BE49-F238E27FC236}">
                <a16:creationId xmlns:a16="http://schemas.microsoft.com/office/drawing/2014/main" id="{E417E75F-92D4-84B2-E971-220AA3A0CA96}"/>
              </a:ext>
            </a:extLst>
          </p:cNvPr>
          <p:cNvSpPr txBox="1"/>
          <p:nvPr/>
        </p:nvSpPr>
        <p:spPr>
          <a:xfrm>
            <a:off x="7390934" y="3930062"/>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574204D3-572C-48E1-9C8E-6D90DBA19133}" type="TxLink">
              <a:rPr lang="en-US" sz="2000" b="0" i="0" u="none" strike="noStrike">
                <a:solidFill>
                  <a:sysClr val="windowText" lastClr="000000"/>
                </a:solidFill>
                <a:latin typeface="Congenial Light" panose="02000503040000020004" pitchFamily="2" charset="0"/>
                <a:ea typeface="+mn-ea"/>
                <a:cs typeface="Arial"/>
              </a:rPr>
              <a:pPr marL="0" indent="0" algn="ctr"/>
              <a:t>3.426B</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5" name="TextBox 35">
            <a:extLst>
              <a:ext uri="{FF2B5EF4-FFF2-40B4-BE49-F238E27FC236}">
                <a16:creationId xmlns:a16="http://schemas.microsoft.com/office/drawing/2014/main" id="{2ED7AC6E-4F3F-3237-8BE3-B5A3A3CCFB12}"/>
              </a:ext>
            </a:extLst>
          </p:cNvPr>
          <p:cNvSpPr txBox="1"/>
          <p:nvPr/>
        </p:nvSpPr>
        <p:spPr>
          <a:xfrm>
            <a:off x="5790737" y="4372380"/>
            <a:ext cx="1297782" cy="476250"/>
          </a:xfrm>
          <a:prstGeom prst="rect">
            <a:avLst/>
          </a:prstGeom>
          <a:solidFill>
            <a:srgbClr val="98D2EB"/>
          </a:solidFill>
          <a:ln w="9525" cmpd="sng">
            <a:solidFill>
              <a:srgbClr val="98D2EB"/>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r>
              <a:rPr lang="en-US" sz="1600" b="0" i="0" u="none" strike="noStrike" dirty="0">
                <a:solidFill>
                  <a:sysClr val="windowText" lastClr="000000"/>
                </a:solidFill>
                <a:latin typeface="Congenial Light" panose="02000503040000020004" pitchFamily="2" charset="0"/>
                <a:ea typeface="+mn-ea"/>
                <a:cs typeface="Arial"/>
              </a:rPr>
              <a:t>100%</a:t>
            </a:r>
          </a:p>
        </p:txBody>
      </p:sp>
      <p:sp>
        <p:nvSpPr>
          <p:cNvPr id="56" name="TextBox 36">
            <a:extLst>
              <a:ext uri="{FF2B5EF4-FFF2-40B4-BE49-F238E27FC236}">
                <a16:creationId xmlns:a16="http://schemas.microsoft.com/office/drawing/2014/main" id="{B4EC8629-8391-8590-7783-8C7AE58C1C43}"/>
              </a:ext>
            </a:extLst>
          </p:cNvPr>
          <p:cNvSpPr txBox="1"/>
          <p:nvPr/>
        </p:nvSpPr>
        <p:spPr>
          <a:xfrm>
            <a:off x="7369513" y="4372380"/>
            <a:ext cx="1297782" cy="476250"/>
          </a:xfrm>
          <a:prstGeom prst="rect">
            <a:avLst/>
          </a:prstGeom>
          <a:solidFill>
            <a:srgbClr val="E1F2FE"/>
          </a:solidFill>
          <a:ln w="9525" cmpd="sng">
            <a:solidFill>
              <a:srgbClr val="E1F2FE"/>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4E42E178-987D-472F-AA1B-7E2A7B74C4FB}" type="TxLink">
              <a:rPr lang="en-US" sz="1600" b="0" i="0" u="none" strike="noStrike">
                <a:solidFill>
                  <a:sysClr val="windowText" lastClr="000000"/>
                </a:solidFill>
                <a:latin typeface="Congenial Light" panose="02000503040000020004" pitchFamily="2" charset="0"/>
                <a:ea typeface="+mn-ea"/>
                <a:cs typeface="Arial"/>
              </a:rPr>
              <a:pPr marL="0" indent="0" algn="ctr"/>
              <a:t>99.90%</a:t>
            </a:fld>
            <a:endParaRPr lang="en-US" sz="1600" b="0" i="0" u="none" strike="noStrike" dirty="0">
              <a:solidFill>
                <a:sysClr val="windowText" lastClr="000000"/>
              </a:solidFill>
              <a:latin typeface="Congenial Light" panose="02000503040000020004" pitchFamily="2" charset="0"/>
              <a:ea typeface="+mn-ea"/>
              <a:cs typeface="Arial"/>
            </a:endParaRPr>
          </a:p>
        </p:txBody>
      </p:sp>
      <p:sp>
        <p:nvSpPr>
          <p:cNvPr id="57" name="TextBox 37">
            <a:extLst>
              <a:ext uri="{FF2B5EF4-FFF2-40B4-BE49-F238E27FC236}">
                <a16:creationId xmlns:a16="http://schemas.microsoft.com/office/drawing/2014/main" id="{E1B97121-9C57-9AA1-95D8-383BFCD3D3B2}"/>
              </a:ext>
            </a:extLst>
          </p:cNvPr>
          <p:cNvSpPr txBox="1"/>
          <p:nvPr/>
        </p:nvSpPr>
        <p:spPr>
          <a:xfrm>
            <a:off x="9130368" y="4372380"/>
            <a:ext cx="1103705"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2000" b="0" i="0" u="none" strike="noStrike" dirty="0">
              <a:solidFill>
                <a:sysClr val="windowText" lastClr="000000"/>
              </a:solidFill>
              <a:latin typeface="Congenial Light" panose="02000503040000020004" pitchFamily="2" charset="0"/>
              <a:ea typeface="+mn-ea"/>
              <a:cs typeface="Arial"/>
            </a:endParaRPr>
          </a:p>
        </p:txBody>
      </p:sp>
      <p:sp>
        <p:nvSpPr>
          <p:cNvPr id="58" name="TextBox 38">
            <a:extLst>
              <a:ext uri="{FF2B5EF4-FFF2-40B4-BE49-F238E27FC236}">
                <a16:creationId xmlns:a16="http://schemas.microsoft.com/office/drawing/2014/main" id="{8D4C4DE3-04FD-1545-3E6C-CA970DF76E4B}"/>
              </a:ext>
            </a:extLst>
          </p:cNvPr>
          <p:cNvSpPr txBox="1"/>
          <p:nvPr/>
        </p:nvSpPr>
        <p:spPr>
          <a:xfrm>
            <a:off x="10917568" y="3903264"/>
            <a:ext cx="892970" cy="476250"/>
          </a:xfrm>
          <a:prstGeom prst="rect">
            <a:avLst/>
          </a:prstGeom>
          <a:solidFill>
            <a:srgbClr val="B2B1CF"/>
          </a:solidFill>
          <a:ln w="9525" cmpd="sng">
            <a:solidFill>
              <a:srgbClr val="B2B1CF"/>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24832B8A-8F15-4A83-A084-EC9DCFF7D864}" type="TxLink">
              <a:rPr lang="en-US" sz="1600" b="0" i="0" u="none" strike="noStrike">
                <a:solidFill>
                  <a:sysClr val="windowText" lastClr="000000"/>
                </a:solidFill>
                <a:latin typeface="Congenial Light" panose="02000503040000020004" pitchFamily="2" charset="0"/>
                <a:ea typeface="+mn-ea"/>
                <a:cs typeface="Arial"/>
              </a:rPr>
              <a:pPr marL="0" indent="0" algn="ctr"/>
              <a:t>76.97%</a:t>
            </a:fld>
            <a:endParaRPr lang="en-US" sz="1600" b="0" i="0" u="none" strike="noStrike" dirty="0">
              <a:solidFill>
                <a:sysClr val="windowText" lastClr="000000"/>
              </a:solidFill>
              <a:latin typeface="Congenial Light" panose="02000503040000020004" pitchFamily="2" charset="0"/>
              <a:ea typeface="+mn-ea"/>
              <a:cs typeface="Arial"/>
            </a:endParaRPr>
          </a:p>
        </p:txBody>
      </p:sp>
    </p:spTree>
    <p:extLst>
      <p:ext uri="{BB962C8B-B14F-4D97-AF65-F5344CB8AC3E}">
        <p14:creationId xmlns:p14="http://schemas.microsoft.com/office/powerpoint/2010/main" val="744202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322232" y="697412"/>
            <a:ext cx="4344095" cy="400110"/>
          </a:xfrm>
          <a:prstGeom prst="rect">
            <a:avLst/>
          </a:prstGeom>
          <a:noFill/>
        </p:spPr>
        <p:txBody>
          <a:bodyPr wrap="square" rtlCol="0">
            <a:spAutoFit/>
          </a:bodyPr>
          <a:lstStyle>
            <a:defPPr>
              <a:defRPr lang="en-US"/>
            </a:defPPr>
            <a:lvl1pPr>
              <a:defRPr sz="2000" b="1">
                <a:latin typeface="Arial" panose="020B0604020202020204" pitchFamily="34" charset="0"/>
                <a:cs typeface="Arial" panose="020B0604020202020204" pitchFamily="34" charset="0"/>
              </a:defRPr>
            </a:lvl1pPr>
          </a:lstStyle>
          <a:p>
            <a:r>
              <a:rPr lang="en-US" sz="2000" b="1" dirty="0">
                <a:latin typeface="Arial" panose="020B0604020202020204" pitchFamily="34" charset="0"/>
                <a:cs typeface="Arial" panose="020B0604020202020204" pitchFamily="34" charset="0"/>
              </a:rPr>
              <a:t>Success of The App (Time Spent)</a:t>
            </a:r>
          </a:p>
        </p:txBody>
      </p:sp>
      <p:graphicFrame>
        <p:nvGraphicFramePr>
          <p:cNvPr id="31" name="Object 30">
            <a:extLst>
              <a:ext uri="{FF2B5EF4-FFF2-40B4-BE49-F238E27FC236}">
                <a16:creationId xmlns:a16="http://schemas.microsoft.com/office/drawing/2014/main" id="{ABE12B6F-F68F-E752-806B-E4615955A93F}"/>
              </a:ext>
            </a:extLst>
          </p:cNvPr>
          <p:cNvGraphicFramePr>
            <a:graphicFrameLocks noChangeAspect="1"/>
          </p:cNvGraphicFramePr>
          <p:nvPr>
            <p:extLst>
              <p:ext uri="{D42A27DB-BD31-4B8C-83A1-F6EECF244321}">
                <p14:modId xmlns:p14="http://schemas.microsoft.com/office/powerpoint/2010/main" val="2102386427"/>
              </p:ext>
            </p:extLst>
          </p:nvPr>
        </p:nvGraphicFramePr>
        <p:xfrm>
          <a:off x="152398" y="2319955"/>
          <a:ext cx="6166513" cy="3206371"/>
        </p:xfrm>
        <a:graphic>
          <a:graphicData uri="http://schemas.openxmlformats.org/presentationml/2006/ole">
            <mc:AlternateContent xmlns:mc="http://schemas.openxmlformats.org/markup-compatibility/2006">
              <mc:Choice xmlns:v="urn:schemas-microsoft-com:vml" Requires="v">
                <p:oleObj name="Worksheet" r:id="rId3" imgW="5953188" imgH="2857617" progId="Excel.Sheet.12">
                  <p:link updateAutomatic="1"/>
                </p:oleObj>
              </mc:Choice>
              <mc:Fallback>
                <p:oleObj name="Worksheet" r:id="rId3" imgW="5953188" imgH="2857617" progId="Excel.Sheet.12">
                  <p:link updateAutomatic="1"/>
                  <p:pic>
                    <p:nvPicPr>
                      <p:cNvPr id="0" name=""/>
                      <p:cNvPicPr/>
                      <p:nvPr/>
                    </p:nvPicPr>
                    <p:blipFill>
                      <a:blip r:embed="rId4"/>
                      <a:stretch>
                        <a:fillRect/>
                      </a:stretch>
                    </p:blipFill>
                    <p:spPr>
                      <a:xfrm>
                        <a:off x="152398" y="2319955"/>
                        <a:ext cx="6166513" cy="3206371"/>
                      </a:xfrm>
                      <a:prstGeom prst="rect">
                        <a:avLst/>
                      </a:prstGeom>
                    </p:spPr>
                  </p:pic>
                </p:oleObj>
              </mc:Fallback>
            </mc:AlternateContent>
          </a:graphicData>
        </a:graphic>
      </p:graphicFrame>
      <p:sp>
        <p:nvSpPr>
          <p:cNvPr id="32" name="TextBox 31">
            <a:extLst>
              <a:ext uri="{FF2B5EF4-FFF2-40B4-BE49-F238E27FC236}">
                <a16:creationId xmlns:a16="http://schemas.microsoft.com/office/drawing/2014/main" id="{33D6F0BF-C09D-0D57-DE56-E744E17CFC3C}"/>
              </a:ext>
            </a:extLst>
          </p:cNvPr>
          <p:cNvSpPr txBox="1"/>
          <p:nvPr/>
        </p:nvSpPr>
        <p:spPr>
          <a:xfrm>
            <a:off x="7438030" y="1937982"/>
            <a:ext cx="4217158" cy="3416320"/>
          </a:xfrm>
          <a:prstGeom prst="rect">
            <a:avLst/>
          </a:prstGeom>
          <a:noFill/>
        </p:spPr>
        <p:txBody>
          <a:bodyPr wrap="square" rtlCol="0">
            <a:spAutoFit/>
          </a:bodyPr>
          <a:lstStyle/>
          <a:p>
            <a:pPr algn="just"/>
            <a:r>
              <a:rPr lang="en-US" dirty="0">
                <a:latin typeface="Congenial Light" panose="02000503040000020004" pitchFamily="2" charset="0"/>
              </a:rPr>
              <a:t>Despite the fluctuating time spent on the app every day, the average time spent on the Ribbon app is 318.2 minutes. </a:t>
            </a:r>
          </a:p>
          <a:p>
            <a:pPr algn="just"/>
            <a:endParaRPr lang="en-US" dirty="0">
              <a:latin typeface="Congenial Light" panose="02000503040000020004" pitchFamily="2" charset="0"/>
            </a:endParaRPr>
          </a:p>
          <a:p>
            <a:pPr algn="just"/>
            <a:r>
              <a:rPr lang="en-US" dirty="0">
                <a:latin typeface="Congenial Light" panose="02000503040000020004" pitchFamily="2" charset="0"/>
              </a:rPr>
              <a:t>According to Sprout social, </a:t>
            </a:r>
            <a:r>
              <a:rPr lang="en-GB" sz="1800" dirty="0">
                <a:effectLst/>
                <a:latin typeface="Congenial Light" panose="02000503040000020004" pitchFamily="2" charset="0"/>
                <a:ea typeface="Calibri" panose="020F0502020204030204" pitchFamily="34" charset="0"/>
                <a:cs typeface="Times New Roman" panose="02020603050405020304" pitchFamily="18" charset="0"/>
              </a:rPr>
              <a:t>The amount of time internet users spend on social media is now higher than ever — </a:t>
            </a:r>
            <a:r>
              <a:rPr lang="en-GB" sz="1800" b="1" dirty="0">
                <a:effectLst/>
                <a:latin typeface="Congenial Light" panose="02000503040000020004" pitchFamily="2" charset="0"/>
                <a:ea typeface="Calibri" panose="020F0502020204030204" pitchFamily="34" charset="0"/>
                <a:cs typeface="Times New Roman" panose="02020603050405020304" pitchFamily="18" charset="0"/>
              </a:rPr>
              <a:t>151 minutes per day.</a:t>
            </a:r>
            <a:r>
              <a:rPr lang="en-GB" sz="1800" dirty="0">
                <a:effectLst/>
                <a:latin typeface="Congenial Light" panose="02000503040000020004" pitchFamily="2" charset="0"/>
                <a:ea typeface="Calibri" panose="020F0502020204030204" pitchFamily="34" charset="0"/>
                <a:cs typeface="Times New Roman" panose="02020603050405020304" pitchFamily="18" charset="0"/>
              </a:rPr>
              <a:t> </a:t>
            </a:r>
            <a:r>
              <a:rPr lang="en-GB" dirty="0">
                <a:latin typeface="Congenial Light" panose="02000503040000020004" pitchFamily="2" charset="0"/>
                <a:ea typeface="Calibri" panose="020F0502020204030204" pitchFamily="34" charset="0"/>
                <a:cs typeface="Times New Roman" panose="02020603050405020304" pitchFamily="18" charset="0"/>
              </a:rPr>
              <a:t>Going by this general metric, it is safe to say that the content on Ribbon app is captivating enough to keep its users engaged for at least twice the amount of time internet users spend on social media.</a:t>
            </a:r>
            <a:endParaRPr lang="en-US" dirty="0">
              <a:latin typeface="Congenial Light" panose="02000503040000020004" pitchFamily="2" charset="0"/>
            </a:endParaRPr>
          </a:p>
        </p:txBody>
      </p:sp>
    </p:spTree>
    <p:extLst>
      <p:ext uri="{BB962C8B-B14F-4D97-AF65-F5344CB8AC3E}">
        <p14:creationId xmlns:p14="http://schemas.microsoft.com/office/powerpoint/2010/main" val="2488458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descr="A yellow sign with a shark on it&#10;&#10;Description automatically generated">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4" name="TextBox 3">
            <a:extLst>
              <a:ext uri="{FF2B5EF4-FFF2-40B4-BE49-F238E27FC236}">
                <a16:creationId xmlns:a16="http://schemas.microsoft.com/office/drawing/2014/main" id="{B3B90541-DD68-409F-AD06-1EF705A9F496}"/>
              </a:ext>
            </a:extLst>
          </p:cNvPr>
          <p:cNvSpPr txBox="1"/>
          <p:nvPr/>
        </p:nvSpPr>
        <p:spPr>
          <a:xfrm>
            <a:off x="4322232" y="697412"/>
            <a:ext cx="4535165" cy="400110"/>
          </a:xfrm>
          <a:prstGeom prst="rect">
            <a:avLst/>
          </a:prstGeom>
          <a:noFill/>
        </p:spPr>
        <p:txBody>
          <a:bodyPr wrap="square" rtlCol="0">
            <a:spAutoFit/>
          </a:bodyPr>
          <a:lstStyle>
            <a:defPPr>
              <a:defRPr lang="en-US"/>
            </a:defPPr>
            <a:lvl1pPr>
              <a:defRPr sz="2000" b="1">
                <a:latin typeface="Arial" panose="020B0604020202020204" pitchFamily="34" charset="0"/>
                <a:cs typeface="Arial" panose="020B0604020202020204" pitchFamily="34" charset="0"/>
              </a:defRPr>
            </a:lvl1pPr>
          </a:lstStyle>
          <a:p>
            <a:r>
              <a:rPr lang="en-US" sz="2000" b="1" dirty="0">
                <a:latin typeface="Arial" panose="020B0604020202020204" pitchFamily="34" charset="0"/>
                <a:cs typeface="Arial" panose="020B0604020202020204" pitchFamily="34" charset="0"/>
              </a:rPr>
              <a:t>Success of The App (Visibility Rate)</a:t>
            </a:r>
          </a:p>
        </p:txBody>
      </p:sp>
      <p:sp>
        <p:nvSpPr>
          <p:cNvPr id="32" name="TextBox 31">
            <a:extLst>
              <a:ext uri="{FF2B5EF4-FFF2-40B4-BE49-F238E27FC236}">
                <a16:creationId xmlns:a16="http://schemas.microsoft.com/office/drawing/2014/main" id="{33D6F0BF-C09D-0D57-DE56-E744E17CFC3C}"/>
              </a:ext>
            </a:extLst>
          </p:cNvPr>
          <p:cNvSpPr txBox="1"/>
          <p:nvPr/>
        </p:nvSpPr>
        <p:spPr>
          <a:xfrm>
            <a:off x="6548034" y="1415612"/>
            <a:ext cx="5396034" cy="5355312"/>
          </a:xfrm>
          <a:prstGeom prst="rect">
            <a:avLst/>
          </a:prstGeom>
          <a:noFill/>
        </p:spPr>
        <p:txBody>
          <a:bodyPr wrap="square" rtlCol="0">
            <a:spAutoFit/>
          </a:bodyPr>
          <a:lstStyle/>
          <a:p>
            <a:r>
              <a:rPr lang="en-US" dirty="0">
                <a:latin typeface="Congenial Light" panose="02000503040000020004" pitchFamily="2" charset="0"/>
              </a:rPr>
              <a:t>In the first month of launch, a staggering 65.28 million posts were made but only 25.38 million posts were seen by the users. This means only 38.9% of all posts were visible to the users.</a:t>
            </a:r>
          </a:p>
          <a:p>
            <a:endParaRPr lang="en-US" dirty="0">
              <a:latin typeface="Congenial Light" panose="02000503040000020004" pitchFamily="2" charset="0"/>
            </a:endParaRPr>
          </a:p>
          <a:p>
            <a:r>
              <a:rPr lang="en-GB" dirty="0">
                <a:latin typeface="Congenial Light" panose="02000503040000020004" pitchFamily="2" charset="0"/>
              </a:rPr>
              <a:t>According to Hootsuite,</a:t>
            </a:r>
          </a:p>
          <a:p>
            <a:r>
              <a:rPr lang="en-GB" dirty="0">
                <a:latin typeface="Congenial Light" panose="02000503040000020004" pitchFamily="2" charset="0"/>
              </a:rPr>
              <a:t>Facebook: 5-10% of your followers will see your posts in their News Feed.</a:t>
            </a:r>
          </a:p>
          <a:p>
            <a:r>
              <a:rPr lang="en-GB" dirty="0">
                <a:latin typeface="Congenial Light" panose="02000503040000020004" pitchFamily="2" charset="0"/>
              </a:rPr>
              <a:t>Instagram: 5-15% of your followers will see your posts in their Feed.</a:t>
            </a:r>
          </a:p>
          <a:p>
            <a:r>
              <a:rPr lang="en-GB" dirty="0">
                <a:latin typeface="Congenial Light" panose="02000503040000020004" pitchFamily="2" charset="0"/>
              </a:rPr>
              <a:t>Twitter: 20-30% of your followers will see your tweets in their timeline.</a:t>
            </a:r>
          </a:p>
          <a:p>
            <a:r>
              <a:rPr lang="en-GB" dirty="0">
                <a:latin typeface="Congenial Light" panose="02000503040000020004" pitchFamily="2" charset="0"/>
              </a:rPr>
              <a:t>LinkedIn: 10-20% of your connections will see your posts in their Home feed</a:t>
            </a:r>
            <a:endParaRPr lang="en-US" dirty="0">
              <a:latin typeface="Congenial Light" panose="02000503040000020004" pitchFamily="2" charset="0"/>
            </a:endParaRPr>
          </a:p>
          <a:p>
            <a:endParaRPr lang="en-US" dirty="0">
              <a:latin typeface="Congenial Light" panose="02000503040000020004" pitchFamily="2" charset="0"/>
            </a:endParaRPr>
          </a:p>
          <a:p>
            <a:r>
              <a:rPr lang="en-US" dirty="0">
                <a:latin typeface="Congenial Light" panose="02000503040000020004" pitchFamily="2" charset="0"/>
              </a:rPr>
              <a:t>Going by this metric, the visibility rate of the Ribbon app surpasses that of other leading social media apps.</a:t>
            </a:r>
          </a:p>
          <a:p>
            <a:endParaRPr lang="en-US" dirty="0">
              <a:latin typeface="Congenial Light" panose="02000503040000020004" pitchFamily="2" charset="0"/>
            </a:endParaRPr>
          </a:p>
        </p:txBody>
      </p:sp>
      <p:grpSp>
        <p:nvGrpSpPr>
          <p:cNvPr id="3" name="Group 2">
            <a:extLst>
              <a:ext uri="{FF2B5EF4-FFF2-40B4-BE49-F238E27FC236}">
                <a16:creationId xmlns:a16="http://schemas.microsoft.com/office/drawing/2014/main" id="{A8AB77F0-2532-3F7E-CEFF-257664D635E0}"/>
              </a:ext>
            </a:extLst>
          </p:cNvPr>
          <p:cNvGrpSpPr/>
          <p:nvPr/>
        </p:nvGrpSpPr>
        <p:grpSpPr>
          <a:xfrm>
            <a:off x="247932" y="1600200"/>
            <a:ext cx="3657600" cy="3657600"/>
            <a:chOff x="0" y="0"/>
            <a:chExt cx="2743200" cy="2743201"/>
          </a:xfrm>
          <a:solidFill>
            <a:srgbClr val="98D2EB"/>
          </a:solidFill>
          <a:effectLst>
            <a:outerShdw blurRad="50800" dist="38100" dir="2700000" algn="tl" rotWithShape="0">
              <a:prstClr val="black">
                <a:alpha val="40000"/>
              </a:prstClr>
            </a:outerShdw>
          </a:effectLst>
        </p:grpSpPr>
        <p:graphicFrame>
          <p:nvGraphicFramePr>
            <p:cNvPr id="5" name="Chart 4">
              <a:extLst>
                <a:ext uri="{FF2B5EF4-FFF2-40B4-BE49-F238E27FC236}">
                  <a16:creationId xmlns:a16="http://schemas.microsoft.com/office/drawing/2014/main" id="{8BDFAE8D-2049-45D3-8D38-C52A3BCCE582}"/>
                </a:ext>
              </a:extLst>
            </p:cNvPr>
            <p:cNvGraphicFramePr>
              <a:graphicFrameLocks/>
            </p:cNvGraphicFramePr>
            <p:nvPr>
              <p:extLst>
                <p:ext uri="{D42A27DB-BD31-4B8C-83A1-F6EECF244321}">
                  <p14:modId xmlns:p14="http://schemas.microsoft.com/office/powerpoint/2010/main" val="3527658037"/>
                </p:ext>
              </p:extLst>
            </p:nvPr>
          </p:nvGraphicFramePr>
          <p:xfrm>
            <a:off x="0" y="1"/>
            <a:ext cx="27432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1D1706BF-8127-4A99-A11D-43769286F686}"/>
                </a:ext>
              </a:extLst>
            </p:cNvPr>
            <p:cNvGraphicFramePr>
              <a:graphicFrameLocks/>
            </p:cNvGraphicFramePr>
            <p:nvPr>
              <p:extLst>
                <p:ext uri="{D42A27DB-BD31-4B8C-83A1-F6EECF244321}">
                  <p14:modId xmlns:p14="http://schemas.microsoft.com/office/powerpoint/2010/main" val="424600793"/>
                </p:ext>
              </p:extLst>
            </p:nvPr>
          </p:nvGraphicFramePr>
          <p:xfrm>
            <a:off x="0" y="0"/>
            <a:ext cx="2743200" cy="2743200"/>
          </p:xfrm>
          <a:graphic>
            <a:graphicData uri="http://schemas.openxmlformats.org/drawingml/2006/chart">
              <c:chart xmlns:c="http://schemas.openxmlformats.org/drawingml/2006/chart" xmlns:r="http://schemas.openxmlformats.org/officeDocument/2006/relationships" r:id="rId4"/>
            </a:graphicData>
          </a:graphic>
        </p:graphicFrame>
      </p:grpSp>
      <p:sp>
        <p:nvSpPr>
          <p:cNvPr id="7" name="Flowchart: Connector 6">
            <a:extLst>
              <a:ext uri="{FF2B5EF4-FFF2-40B4-BE49-F238E27FC236}">
                <a16:creationId xmlns:a16="http://schemas.microsoft.com/office/drawing/2014/main" id="{4C861EC9-AD01-4B2F-A2FA-E26D866FE374}"/>
              </a:ext>
            </a:extLst>
          </p:cNvPr>
          <p:cNvSpPr/>
          <p:nvPr/>
        </p:nvSpPr>
        <p:spPr>
          <a:xfrm>
            <a:off x="3945997" y="3312998"/>
            <a:ext cx="1109661" cy="1057269"/>
          </a:xfrm>
          <a:prstGeom prst="flowChartConnector">
            <a:avLst/>
          </a:prstGeom>
          <a:solidFill>
            <a:srgbClr val="B2B1CF"/>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solidFill>
                <a:sysClr val="windowText" lastClr="000000"/>
              </a:solidFill>
            </a:endParaRPr>
          </a:p>
        </p:txBody>
      </p:sp>
      <p:sp>
        <p:nvSpPr>
          <p:cNvPr id="8" name="TextBox 45">
            <a:extLst>
              <a:ext uri="{FF2B5EF4-FFF2-40B4-BE49-F238E27FC236}">
                <a16:creationId xmlns:a16="http://schemas.microsoft.com/office/drawing/2014/main" id="{36B96CAF-13E3-46EC-80C7-8EE8EA1DD491}"/>
              </a:ext>
            </a:extLst>
          </p:cNvPr>
          <p:cNvSpPr txBox="1"/>
          <p:nvPr/>
        </p:nvSpPr>
        <p:spPr>
          <a:xfrm>
            <a:off x="4019816" y="3624938"/>
            <a:ext cx="907026" cy="476250"/>
          </a:xfrm>
          <a:prstGeom prst="rect">
            <a:avLst/>
          </a:prstGeom>
          <a:solidFill>
            <a:srgbClr val="B2B1CF"/>
          </a:solid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indent="0" algn="ctr"/>
            <a:fld id="{92AFDEAC-FA86-4ED4-BFAD-B4BC3DC1A0BC}" type="TxLink">
              <a:rPr lang="en-US" sz="2000" b="0" i="0" u="none" strike="noStrike">
                <a:solidFill>
                  <a:srgbClr val="000000"/>
                </a:solidFill>
                <a:latin typeface="Congenial Light" panose="02000503040000020004" pitchFamily="2" charset="0"/>
                <a:ea typeface="+mn-ea"/>
                <a:cs typeface="Arial"/>
              </a:rPr>
              <a:pPr marL="0" indent="0" algn="ctr"/>
              <a:t>38.9%</a:t>
            </a:fld>
            <a:endParaRPr lang="en-US" sz="4000" b="0" i="0" u="none" strike="noStrike">
              <a:solidFill>
                <a:sysClr val="windowText" lastClr="000000"/>
              </a:solidFill>
              <a:latin typeface="Congenial Light" panose="02000503040000020004" pitchFamily="2" charset="0"/>
              <a:ea typeface="+mn-ea"/>
              <a:cs typeface="Arial"/>
            </a:endParaRPr>
          </a:p>
        </p:txBody>
      </p:sp>
      <p:sp>
        <p:nvSpPr>
          <p:cNvPr id="9" name="Rectangle: Rounded Corners 8">
            <a:extLst>
              <a:ext uri="{FF2B5EF4-FFF2-40B4-BE49-F238E27FC236}">
                <a16:creationId xmlns:a16="http://schemas.microsoft.com/office/drawing/2014/main" id="{DB99CA9A-649A-B77F-1B34-A71D9D0198EA}"/>
              </a:ext>
            </a:extLst>
          </p:cNvPr>
          <p:cNvSpPr/>
          <p:nvPr/>
        </p:nvSpPr>
        <p:spPr>
          <a:xfrm>
            <a:off x="4046023" y="1831405"/>
            <a:ext cx="154780" cy="130968"/>
          </a:xfrm>
          <a:prstGeom prst="roundRect">
            <a:avLst/>
          </a:prstGeom>
          <a:solidFill>
            <a:srgbClr val="98D2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0" name="Rectangle: Rounded Corners 9">
            <a:extLst>
              <a:ext uri="{FF2B5EF4-FFF2-40B4-BE49-F238E27FC236}">
                <a16:creationId xmlns:a16="http://schemas.microsoft.com/office/drawing/2014/main" id="{F25A253D-C0EC-4F12-AB5C-D126746286F0}"/>
              </a:ext>
            </a:extLst>
          </p:cNvPr>
          <p:cNvSpPr/>
          <p:nvPr/>
        </p:nvSpPr>
        <p:spPr>
          <a:xfrm>
            <a:off x="4043642" y="2186212"/>
            <a:ext cx="154780" cy="130968"/>
          </a:xfrm>
          <a:prstGeom prst="roundRect">
            <a:avLst/>
          </a:prstGeom>
          <a:solidFill>
            <a:srgbClr val="B2B1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100"/>
          </a:p>
        </p:txBody>
      </p:sp>
      <p:sp>
        <p:nvSpPr>
          <p:cNvPr id="11" name="TextBox 10">
            <a:extLst>
              <a:ext uri="{FF2B5EF4-FFF2-40B4-BE49-F238E27FC236}">
                <a16:creationId xmlns:a16="http://schemas.microsoft.com/office/drawing/2014/main" id="{D421A611-37F6-E365-17B7-30BF847760E2}"/>
              </a:ext>
            </a:extLst>
          </p:cNvPr>
          <p:cNvSpPr txBox="1"/>
          <p:nvPr/>
        </p:nvSpPr>
        <p:spPr>
          <a:xfrm>
            <a:off x="4198422" y="1743594"/>
            <a:ext cx="2404826" cy="307777"/>
          </a:xfrm>
          <a:prstGeom prst="rect">
            <a:avLst/>
          </a:prstGeom>
          <a:noFill/>
        </p:spPr>
        <p:txBody>
          <a:bodyPr wrap="none" rtlCol="0">
            <a:spAutoFit/>
          </a:bodyPr>
          <a:lstStyle/>
          <a:p>
            <a:r>
              <a:rPr lang="en-US" sz="1400" dirty="0">
                <a:latin typeface="Congenial Light" panose="02000503040000020004" pitchFamily="2" charset="0"/>
              </a:rPr>
              <a:t>Percentage of unseen posts</a:t>
            </a:r>
          </a:p>
        </p:txBody>
      </p:sp>
      <p:sp>
        <p:nvSpPr>
          <p:cNvPr id="12" name="TextBox 11">
            <a:extLst>
              <a:ext uri="{FF2B5EF4-FFF2-40B4-BE49-F238E27FC236}">
                <a16:creationId xmlns:a16="http://schemas.microsoft.com/office/drawing/2014/main" id="{04116734-C50D-7D0E-4512-AF3AE0814F1B}"/>
              </a:ext>
            </a:extLst>
          </p:cNvPr>
          <p:cNvSpPr txBox="1"/>
          <p:nvPr/>
        </p:nvSpPr>
        <p:spPr>
          <a:xfrm>
            <a:off x="4198422" y="2097807"/>
            <a:ext cx="2194832" cy="307777"/>
          </a:xfrm>
          <a:prstGeom prst="rect">
            <a:avLst/>
          </a:prstGeom>
          <a:noFill/>
        </p:spPr>
        <p:txBody>
          <a:bodyPr wrap="none" rtlCol="0">
            <a:spAutoFit/>
          </a:bodyPr>
          <a:lstStyle/>
          <a:p>
            <a:r>
              <a:rPr lang="en-US" sz="1400" dirty="0">
                <a:latin typeface="Congenial Light" panose="02000503040000020004" pitchFamily="2" charset="0"/>
              </a:rPr>
              <a:t>Percentage of posts seen</a:t>
            </a:r>
          </a:p>
        </p:txBody>
      </p:sp>
    </p:spTree>
    <p:extLst>
      <p:ext uri="{BB962C8B-B14F-4D97-AF65-F5344CB8AC3E}">
        <p14:creationId xmlns:p14="http://schemas.microsoft.com/office/powerpoint/2010/main" val="149917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FEA8FA-5AE9-4C1B-ADA4-61E03798F4DF}"/>
              </a:ext>
            </a:extLst>
          </p:cNvPr>
          <p:cNvSpPr/>
          <p:nvPr/>
        </p:nvSpPr>
        <p:spPr>
          <a:xfrm>
            <a:off x="152398" y="201793"/>
            <a:ext cx="1608669" cy="695674"/>
          </a:xfrm>
          <a:prstGeom prst="rect">
            <a:avLst/>
          </a:prstGeom>
          <a:noFill/>
          <a:ln>
            <a:solidFill>
              <a:srgbClr val="15A9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Brush Script MT" panose="03060802040406070304" pitchFamily="66" charset="0"/>
              </a:rPr>
              <a:t>R</a:t>
            </a:r>
            <a:r>
              <a:rPr lang="en-US" sz="2800" dirty="0">
                <a:latin typeface="Comic Sans MS" panose="030F0702030302020204" pitchFamily="66" charset="0"/>
              </a:rPr>
              <a:t>ibbon</a:t>
            </a:r>
            <a:endParaRPr lang="en-US" sz="2400" dirty="0">
              <a:latin typeface="Brush Script MT" panose="03060802040406070304" pitchFamily="66" charset="0"/>
            </a:endParaRPr>
          </a:p>
        </p:txBody>
      </p:sp>
      <p:pic>
        <p:nvPicPr>
          <p:cNvPr id="29" name="Picture 28">
            <a:extLst>
              <a:ext uri="{FF2B5EF4-FFF2-40B4-BE49-F238E27FC236}">
                <a16:creationId xmlns:a16="http://schemas.microsoft.com/office/drawing/2014/main" id="{75BF6ABA-F259-47BF-B6AD-EB0D7243F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9865" y="5965077"/>
            <a:ext cx="900000" cy="780698"/>
          </a:xfrm>
          <a:prstGeom prst="rect">
            <a:avLst/>
          </a:prstGeom>
        </p:spPr>
      </p:pic>
      <p:sp>
        <p:nvSpPr>
          <p:cNvPr id="6" name="TextBox 5">
            <a:extLst>
              <a:ext uri="{FF2B5EF4-FFF2-40B4-BE49-F238E27FC236}">
                <a16:creationId xmlns:a16="http://schemas.microsoft.com/office/drawing/2014/main" id="{CD84BA6A-C415-4215-ADBC-C9473F8F4204}"/>
              </a:ext>
            </a:extLst>
          </p:cNvPr>
          <p:cNvSpPr txBox="1"/>
          <p:nvPr/>
        </p:nvSpPr>
        <p:spPr>
          <a:xfrm>
            <a:off x="3801533" y="1016001"/>
            <a:ext cx="4588934"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Opportunities for Enhancement</a:t>
            </a:r>
          </a:p>
        </p:txBody>
      </p:sp>
      <p:sp>
        <p:nvSpPr>
          <p:cNvPr id="3" name="TextBox 2">
            <a:extLst>
              <a:ext uri="{FF2B5EF4-FFF2-40B4-BE49-F238E27FC236}">
                <a16:creationId xmlns:a16="http://schemas.microsoft.com/office/drawing/2014/main" id="{D5C065D3-6233-6741-D48C-264538253293}"/>
              </a:ext>
            </a:extLst>
          </p:cNvPr>
          <p:cNvSpPr txBox="1"/>
          <p:nvPr/>
        </p:nvSpPr>
        <p:spPr>
          <a:xfrm>
            <a:off x="614150" y="2006221"/>
            <a:ext cx="5732060" cy="3970318"/>
          </a:xfrm>
          <a:prstGeom prst="rect">
            <a:avLst/>
          </a:prstGeom>
          <a:noFill/>
        </p:spPr>
        <p:txBody>
          <a:bodyPr wrap="square" rtlCol="0">
            <a:spAutoFit/>
          </a:bodyPr>
          <a:lstStyle/>
          <a:p>
            <a:pPr algn="just"/>
            <a:r>
              <a:rPr lang="en-US" dirty="0">
                <a:latin typeface="Congenial Light" panose="02000503040000020004" pitchFamily="2" charset="0"/>
              </a:rPr>
              <a:t>Has the app been a success so far? Without doubt, We can say the app has been a success.</a:t>
            </a:r>
          </a:p>
          <a:p>
            <a:pPr algn="just"/>
            <a:endParaRPr lang="en-US" dirty="0">
              <a:latin typeface="Congenial Light" panose="02000503040000020004" pitchFamily="2" charset="0"/>
            </a:endParaRPr>
          </a:p>
          <a:p>
            <a:pPr algn="just"/>
            <a:r>
              <a:rPr lang="en-US" dirty="0">
                <a:latin typeface="Congenial Light" panose="02000503040000020004" pitchFamily="2" charset="0"/>
              </a:rPr>
              <a:t>To </a:t>
            </a:r>
            <a:r>
              <a:rPr lang="en-GB" dirty="0">
                <a:latin typeface="Congenial Light" panose="02000503040000020004" pitchFamily="2" charset="0"/>
              </a:rPr>
              <a:t>leverage the success of the app launch to further enhance the company’s products and services, the app must be used to promote the company’s other products.</a:t>
            </a:r>
          </a:p>
          <a:p>
            <a:pPr algn="just"/>
            <a:endParaRPr lang="en-GB" dirty="0">
              <a:latin typeface="Congenial Light" panose="02000503040000020004" pitchFamily="2" charset="0"/>
            </a:endParaRPr>
          </a:p>
          <a:p>
            <a:pPr algn="just"/>
            <a:r>
              <a:rPr lang="en-GB" dirty="0">
                <a:latin typeface="Congenial Light" panose="02000503040000020004" pitchFamily="2" charset="0"/>
              </a:rPr>
              <a:t>Social media marketing is the way to go for promoting the organization’s products. According to Sprout Social, social media recently overtook paid search as an advertising channel, growing 25% YoY and exceeding $137 billion (just edging out search’s $135 billion). This statistic is a testament to how much impact social media has when it comes to advertising.</a:t>
            </a:r>
            <a:endParaRPr lang="en-US" dirty="0">
              <a:latin typeface="Congenial Light" panose="02000503040000020004" pitchFamily="2" charset="0"/>
            </a:endParaRPr>
          </a:p>
        </p:txBody>
      </p:sp>
      <p:pic>
        <p:nvPicPr>
          <p:cNvPr id="5" name="Picture 4" descr="Two bussiness people working at a table">
            <a:extLst>
              <a:ext uri="{FF2B5EF4-FFF2-40B4-BE49-F238E27FC236}">
                <a16:creationId xmlns:a16="http://schemas.microsoft.com/office/drawing/2014/main" id="{433DDF4D-F0B4-BA45-2127-FF853F494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210" y="2006220"/>
            <a:ext cx="5581933" cy="4067033"/>
          </a:xfrm>
          <a:prstGeom prst="rect">
            <a:avLst/>
          </a:prstGeom>
        </p:spPr>
      </p:pic>
    </p:spTree>
    <p:extLst>
      <p:ext uri="{BB962C8B-B14F-4D97-AF65-F5344CB8AC3E}">
        <p14:creationId xmlns:p14="http://schemas.microsoft.com/office/powerpoint/2010/main" val="1372518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1162</TotalTime>
  <Words>1888</Words>
  <Application>Microsoft Office PowerPoint</Application>
  <PresentationFormat>Widescreen</PresentationFormat>
  <Paragraphs>153</Paragraphs>
  <Slides>16</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Links</vt:lpstr>
      </vt:variant>
      <vt:variant>
        <vt:i4>3</vt:i4>
      </vt:variant>
      <vt:variant>
        <vt:lpstr>Slide Titles</vt:lpstr>
      </vt:variant>
      <vt:variant>
        <vt:i4>16</vt:i4>
      </vt:variant>
    </vt:vector>
  </HeadingPairs>
  <TitlesOfParts>
    <vt:vector size="28" baseType="lpstr">
      <vt:lpstr>Arial</vt:lpstr>
      <vt:lpstr>Brush Script MT</vt:lpstr>
      <vt:lpstr>Calibri</vt:lpstr>
      <vt:lpstr>Calibri Light</vt:lpstr>
      <vt:lpstr>Comic Sans MS</vt:lpstr>
      <vt:lpstr>Congenial</vt:lpstr>
      <vt:lpstr>Congenial Light</vt:lpstr>
      <vt:lpstr>Courier New</vt:lpstr>
      <vt:lpstr>Office Theme</vt:lpstr>
      <vt:lpstr>file:///C:\Users\DELL\Downloads\shark\Ribbon%20(July%20Data%20Challenge)\Copy%20of%20Numerist.xlsx!New%20Pivot!%5bCopy%20of%20Numerist.xlsx%5dNew%20Pivot%20Chart%204</vt:lpstr>
      <vt:lpstr>C:\Users\DELL\Downloads\shark\Ribbon (July Data Challenge)\Copy of Numerist.xlsx!New Pivot![Copy of Numerist.xlsx]New Pivot Chart 3</vt:lpstr>
      <vt:lpstr>C:\Users\DELL\Downloads\shark\Ribbon (July Data Challenge)\Copy of Numerist.xlsx!New Pivot![Copy of Numerist.xlsx]New Pivot Chart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Ilias Shittu-Gbeko</dc:creator>
  <cp:lastModifiedBy>Femi Tunde-Adedipe</cp:lastModifiedBy>
  <cp:revision>38</cp:revision>
  <dcterms:created xsi:type="dcterms:W3CDTF">2023-08-11T15:39:40Z</dcterms:created>
  <dcterms:modified xsi:type="dcterms:W3CDTF">2023-08-13T14:24:51Z</dcterms:modified>
</cp:coreProperties>
</file>

<file path=docProps/thumbnail.jpeg>
</file>